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8"/>
  </p:notesMasterIdLst>
  <p:handoutMasterIdLst>
    <p:handoutMasterId r:id="rId19"/>
  </p:handoutMasterIdLst>
  <p:sldIdLst>
    <p:sldId id="261" r:id="rId2"/>
    <p:sldId id="334" r:id="rId3"/>
    <p:sldId id="339" r:id="rId4"/>
    <p:sldId id="336" r:id="rId5"/>
    <p:sldId id="329" r:id="rId6"/>
    <p:sldId id="325" r:id="rId7"/>
    <p:sldId id="335" r:id="rId8"/>
    <p:sldId id="337" r:id="rId9"/>
    <p:sldId id="348" r:id="rId10"/>
    <p:sldId id="350" r:id="rId11"/>
    <p:sldId id="326" r:id="rId12"/>
    <p:sldId id="342" r:id="rId13"/>
    <p:sldId id="341" r:id="rId14"/>
    <p:sldId id="344" r:id="rId15"/>
    <p:sldId id="345" r:id="rId16"/>
    <p:sldId id="333" r:id="rId17"/>
  </p:sldIdLst>
  <p:sldSz cx="9144000" cy="6858000" type="screen4x3"/>
  <p:notesSz cx="6735763" cy="986948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CC99"/>
    <a:srgbClr val="FFFFCC"/>
    <a:srgbClr val="FF9966"/>
    <a:srgbClr val="6893C6"/>
    <a:srgbClr val="99FF33"/>
    <a:srgbClr val="CCCCFF"/>
    <a:srgbClr val="3399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0"/>
  </p:normalViewPr>
  <p:slideViewPr>
    <p:cSldViewPr>
      <p:cViewPr>
        <p:scale>
          <a:sx n="60" d="100"/>
          <a:sy n="60" d="100"/>
        </p:scale>
        <p:origin x="-786" y="-28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565" cy="494027"/>
          </a:xfrm>
          <a:prstGeom prst="rect">
            <a:avLst/>
          </a:prstGeom>
        </p:spPr>
        <p:txBody>
          <a:bodyPr vert="horz" lIns="90782" tIns="45391" rIns="90782" bIns="45391" rtlCol="0"/>
          <a:lstStyle>
            <a:lvl1pPr algn="l">
              <a:defRPr sz="1200"/>
            </a:lvl1pPr>
          </a:lstStyle>
          <a:p>
            <a:endParaRPr lang="en-US"/>
          </a:p>
        </p:txBody>
      </p:sp>
      <p:sp>
        <p:nvSpPr>
          <p:cNvPr id="3" name="Date Placeholder 2"/>
          <p:cNvSpPr>
            <a:spLocks noGrp="1"/>
          </p:cNvSpPr>
          <p:nvPr>
            <p:ph type="dt" sz="quarter" idx="1"/>
          </p:nvPr>
        </p:nvSpPr>
        <p:spPr>
          <a:xfrm>
            <a:off x="3814626" y="0"/>
            <a:ext cx="2919565" cy="494027"/>
          </a:xfrm>
          <a:prstGeom prst="rect">
            <a:avLst/>
          </a:prstGeom>
        </p:spPr>
        <p:txBody>
          <a:bodyPr vert="horz" lIns="90782" tIns="45391" rIns="90782" bIns="45391" rtlCol="0"/>
          <a:lstStyle>
            <a:lvl1pPr algn="r">
              <a:defRPr sz="1200"/>
            </a:lvl1pPr>
          </a:lstStyle>
          <a:p>
            <a:fld id="{BB30055F-4A0D-4287-AB81-B062FF575C83}" type="datetimeFigureOut">
              <a:rPr lang="en-US" smtClean="0"/>
              <a:pPr/>
              <a:t>5/28/2015</a:t>
            </a:fld>
            <a:endParaRPr lang="en-US"/>
          </a:p>
        </p:txBody>
      </p:sp>
      <p:sp>
        <p:nvSpPr>
          <p:cNvPr id="4" name="Footer Placeholder 3"/>
          <p:cNvSpPr>
            <a:spLocks noGrp="1"/>
          </p:cNvSpPr>
          <p:nvPr>
            <p:ph type="ftr" sz="quarter" idx="2"/>
          </p:nvPr>
        </p:nvSpPr>
        <p:spPr>
          <a:xfrm>
            <a:off x="0" y="9373883"/>
            <a:ext cx="2919565" cy="494026"/>
          </a:xfrm>
          <a:prstGeom prst="rect">
            <a:avLst/>
          </a:prstGeom>
        </p:spPr>
        <p:txBody>
          <a:bodyPr vert="horz" lIns="90782" tIns="45391" rIns="90782" bIns="45391" rtlCol="0" anchor="b"/>
          <a:lstStyle>
            <a:lvl1pPr algn="l">
              <a:defRPr sz="1200"/>
            </a:lvl1pPr>
          </a:lstStyle>
          <a:p>
            <a:endParaRPr lang="en-US"/>
          </a:p>
        </p:txBody>
      </p:sp>
      <p:sp>
        <p:nvSpPr>
          <p:cNvPr id="5" name="Slide Number Placeholder 4"/>
          <p:cNvSpPr>
            <a:spLocks noGrp="1"/>
          </p:cNvSpPr>
          <p:nvPr>
            <p:ph type="sldNum" sz="quarter" idx="3"/>
          </p:nvPr>
        </p:nvSpPr>
        <p:spPr>
          <a:xfrm>
            <a:off x="3814626" y="9373883"/>
            <a:ext cx="2919565" cy="494026"/>
          </a:xfrm>
          <a:prstGeom prst="rect">
            <a:avLst/>
          </a:prstGeom>
        </p:spPr>
        <p:txBody>
          <a:bodyPr vert="horz" lIns="90782" tIns="45391" rIns="90782" bIns="45391" rtlCol="0" anchor="b"/>
          <a:lstStyle>
            <a:lvl1pPr algn="r">
              <a:defRPr sz="1200"/>
            </a:lvl1pPr>
          </a:lstStyle>
          <a:p>
            <a:fld id="{EB1CD16E-DCF4-4596-BE3E-58D7A581B1DF}" type="slidenum">
              <a:rPr lang="en-US" smtClean="0"/>
              <a:pPr/>
              <a:t>‹#›</a:t>
            </a:fld>
            <a:endParaRPr lang="en-US"/>
          </a:p>
        </p:txBody>
      </p:sp>
    </p:spTree>
    <p:extLst>
      <p:ext uri="{BB962C8B-B14F-4D97-AF65-F5344CB8AC3E}">
        <p14:creationId xmlns="" xmlns:p14="http://schemas.microsoft.com/office/powerpoint/2010/main" val="4192330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19565" cy="494027"/>
          </a:xfrm>
          <a:prstGeom prst="rect">
            <a:avLst/>
          </a:prstGeom>
          <a:noFill/>
          <a:ln w="9525">
            <a:noFill/>
            <a:miter lim="800000"/>
            <a:headEnd/>
            <a:tailEnd/>
          </a:ln>
          <a:effectLst/>
        </p:spPr>
        <p:txBody>
          <a:bodyPr vert="horz" wrap="square" lIns="90782" tIns="45391" rIns="90782" bIns="45391"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14626" y="0"/>
            <a:ext cx="2919565" cy="494027"/>
          </a:xfrm>
          <a:prstGeom prst="rect">
            <a:avLst/>
          </a:prstGeom>
          <a:noFill/>
          <a:ln w="9525">
            <a:noFill/>
            <a:miter lim="800000"/>
            <a:headEnd/>
            <a:tailEnd/>
          </a:ln>
          <a:effectLst/>
        </p:spPr>
        <p:txBody>
          <a:bodyPr vert="horz" wrap="square" lIns="90782" tIns="45391" rIns="90782" bIns="45391"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00113" y="739775"/>
            <a:ext cx="4935537" cy="37020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73262" y="4687731"/>
            <a:ext cx="5389240" cy="4441506"/>
          </a:xfrm>
          <a:prstGeom prst="rect">
            <a:avLst/>
          </a:prstGeom>
          <a:noFill/>
          <a:ln w="9525">
            <a:noFill/>
            <a:miter lim="800000"/>
            <a:headEnd/>
            <a:tailEnd/>
          </a:ln>
          <a:effectLst/>
        </p:spPr>
        <p:txBody>
          <a:bodyPr vert="horz" wrap="square" lIns="90782" tIns="45391" rIns="90782" bIns="4539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373883"/>
            <a:ext cx="2919565" cy="494026"/>
          </a:xfrm>
          <a:prstGeom prst="rect">
            <a:avLst/>
          </a:prstGeom>
          <a:noFill/>
          <a:ln w="9525">
            <a:noFill/>
            <a:miter lim="800000"/>
            <a:headEnd/>
            <a:tailEnd/>
          </a:ln>
          <a:effectLst/>
        </p:spPr>
        <p:txBody>
          <a:bodyPr vert="horz" wrap="square" lIns="90782" tIns="45391" rIns="90782" bIns="45391"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14626" y="9373883"/>
            <a:ext cx="2919565" cy="494026"/>
          </a:xfrm>
          <a:prstGeom prst="rect">
            <a:avLst/>
          </a:prstGeom>
          <a:noFill/>
          <a:ln w="9525">
            <a:noFill/>
            <a:miter lim="800000"/>
            <a:headEnd/>
            <a:tailEnd/>
          </a:ln>
          <a:effectLst/>
        </p:spPr>
        <p:txBody>
          <a:bodyPr vert="horz" wrap="square" lIns="90782" tIns="45391" rIns="90782" bIns="45391" numCol="1" anchor="b" anchorCtr="0" compatLnSpc="1">
            <a:prstTxWarp prst="textNoShape">
              <a:avLst/>
            </a:prstTxWarp>
          </a:bodyPr>
          <a:lstStyle>
            <a:lvl1pPr algn="r">
              <a:defRPr sz="1200"/>
            </a:lvl1pPr>
          </a:lstStyle>
          <a:p>
            <a:pPr>
              <a:defRPr/>
            </a:pPr>
            <a:fld id="{0B055169-EEAD-4116-A248-8803F806797B}" type="slidenum">
              <a:rPr lang="en-US"/>
              <a:pPr>
                <a:defRPr/>
              </a:pPr>
              <a:t>‹#›</a:t>
            </a:fld>
            <a:endParaRPr lang="en-US"/>
          </a:p>
        </p:txBody>
      </p:sp>
    </p:spTree>
    <p:extLst>
      <p:ext uri="{BB962C8B-B14F-4D97-AF65-F5344CB8AC3E}">
        <p14:creationId xmlns="" xmlns:p14="http://schemas.microsoft.com/office/powerpoint/2010/main" val="7469972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6"/>
          <p:cNvSpPr>
            <a:spLocks noGrp="1" noChangeArrowheads="1"/>
          </p:cNvSpPr>
          <p:nvPr>
            <p:ph type="sldNum" sz="quarter" idx="10"/>
          </p:nvPr>
        </p:nvSpPr>
        <p:spPr>
          <a:ln/>
        </p:spPr>
        <p:txBody>
          <a:bodyPr/>
          <a:lstStyle>
            <a:lvl1pPr>
              <a:defRPr/>
            </a:lvl1pPr>
          </a:lstStyle>
          <a:p>
            <a:pPr>
              <a:defRPr/>
            </a:pPr>
            <a:fld id="{BE623BCC-1A7E-4EB5-8411-10BB6EF8F8E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sldNum" sz="quarter" idx="10"/>
          </p:nvPr>
        </p:nvSpPr>
        <p:spPr>
          <a:ln/>
        </p:spPr>
        <p:txBody>
          <a:bodyPr/>
          <a:lstStyle>
            <a:lvl1pPr>
              <a:defRPr/>
            </a:lvl1pPr>
          </a:lstStyle>
          <a:p>
            <a:pPr>
              <a:defRPr/>
            </a:pPr>
            <a:fld id="{B89CFC74-F8C1-4E8C-A338-30620823E98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sldNum" sz="quarter" idx="10"/>
          </p:nvPr>
        </p:nvSpPr>
        <p:spPr>
          <a:ln/>
        </p:spPr>
        <p:txBody>
          <a:bodyPr/>
          <a:lstStyle>
            <a:lvl1pPr>
              <a:defRPr/>
            </a:lvl1pPr>
          </a:lstStyle>
          <a:p>
            <a:pPr>
              <a:defRPr/>
            </a:pPr>
            <a:fld id="{1A3677E0-AA40-4530-A638-A3E0F4B739E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sldNum" sz="quarter" idx="10"/>
          </p:nvPr>
        </p:nvSpPr>
        <p:spPr>
          <a:ln/>
        </p:spPr>
        <p:txBody>
          <a:bodyPr/>
          <a:lstStyle>
            <a:lvl1pPr>
              <a:defRPr/>
            </a:lvl1pPr>
          </a:lstStyle>
          <a:p>
            <a:pPr>
              <a:defRPr/>
            </a:pPr>
            <a:fld id="{DA47234B-0403-4207-BABC-55B8EFD051A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6"/>
          <p:cNvSpPr>
            <a:spLocks noGrp="1" noChangeArrowheads="1"/>
          </p:cNvSpPr>
          <p:nvPr>
            <p:ph type="sldNum" sz="quarter" idx="10"/>
          </p:nvPr>
        </p:nvSpPr>
        <p:spPr>
          <a:ln/>
        </p:spPr>
        <p:txBody>
          <a:bodyPr/>
          <a:lstStyle>
            <a:lvl1pPr>
              <a:defRPr/>
            </a:lvl1pPr>
          </a:lstStyle>
          <a:p>
            <a:pPr>
              <a:defRPr/>
            </a:pPr>
            <a:fld id="{02273EAC-4182-4642-A72A-95463E380D5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6"/>
          <p:cNvSpPr>
            <a:spLocks noGrp="1" noChangeArrowheads="1"/>
          </p:cNvSpPr>
          <p:nvPr>
            <p:ph type="sldNum" sz="quarter" idx="10"/>
          </p:nvPr>
        </p:nvSpPr>
        <p:spPr>
          <a:ln/>
        </p:spPr>
        <p:txBody>
          <a:bodyPr/>
          <a:lstStyle>
            <a:lvl1pPr>
              <a:defRPr/>
            </a:lvl1pPr>
          </a:lstStyle>
          <a:p>
            <a:pPr>
              <a:defRPr/>
            </a:pPr>
            <a:fld id="{C8B7E6F3-7843-4AE6-BD2A-C45CA149C7E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6"/>
          <p:cNvSpPr>
            <a:spLocks noGrp="1" noChangeArrowheads="1"/>
          </p:cNvSpPr>
          <p:nvPr>
            <p:ph type="sldNum" sz="quarter" idx="10"/>
          </p:nvPr>
        </p:nvSpPr>
        <p:spPr>
          <a:ln/>
        </p:spPr>
        <p:txBody>
          <a:bodyPr/>
          <a:lstStyle>
            <a:lvl1pPr>
              <a:defRPr/>
            </a:lvl1pPr>
          </a:lstStyle>
          <a:p>
            <a:pPr>
              <a:defRPr/>
            </a:pPr>
            <a:fld id="{295A5E9B-5286-4F38-9078-25F71872C47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6"/>
          <p:cNvSpPr>
            <a:spLocks noGrp="1" noChangeArrowheads="1"/>
          </p:cNvSpPr>
          <p:nvPr>
            <p:ph type="sldNum" sz="quarter" idx="10"/>
          </p:nvPr>
        </p:nvSpPr>
        <p:spPr>
          <a:ln/>
        </p:spPr>
        <p:txBody>
          <a:bodyPr/>
          <a:lstStyle>
            <a:lvl1pPr>
              <a:defRPr/>
            </a:lvl1pPr>
          </a:lstStyle>
          <a:p>
            <a:pPr>
              <a:defRPr/>
            </a:pPr>
            <a:fld id="{612A910A-27C2-4F58-9532-15335BD1C6E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6"/>
          <p:cNvSpPr>
            <a:spLocks noGrp="1" noChangeArrowheads="1"/>
          </p:cNvSpPr>
          <p:nvPr>
            <p:ph type="sldNum" sz="quarter" idx="10"/>
          </p:nvPr>
        </p:nvSpPr>
        <p:spPr>
          <a:ln/>
        </p:spPr>
        <p:txBody>
          <a:bodyPr/>
          <a:lstStyle>
            <a:lvl1pPr>
              <a:defRPr/>
            </a:lvl1pPr>
          </a:lstStyle>
          <a:p>
            <a:pPr>
              <a:defRPr/>
            </a:pPr>
            <a:fld id="{96D8AA1E-64D8-439B-9CA9-C7F9F993A89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
          <p:cNvSpPr>
            <a:spLocks noGrp="1" noChangeArrowheads="1"/>
          </p:cNvSpPr>
          <p:nvPr>
            <p:ph type="sldNum" sz="quarter" idx="10"/>
          </p:nvPr>
        </p:nvSpPr>
        <p:spPr>
          <a:ln/>
        </p:spPr>
        <p:txBody>
          <a:bodyPr/>
          <a:lstStyle>
            <a:lvl1pPr>
              <a:defRPr/>
            </a:lvl1pPr>
          </a:lstStyle>
          <a:p>
            <a:pPr>
              <a:defRPr/>
            </a:pPr>
            <a:fld id="{1590C932-093F-4EAD-BF71-7A15A04F5AB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
          <p:cNvSpPr>
            <a:spLocks noGrp="1" noChangeArrowheads="1"/>
          </p:cNvSpPr>
          <p:nvPr>
            <p:ph type="sldNum" sz="quarter" idx="10"/>
          </p:nvPr>
        </p:nvSpPr>
        <p:spPr>
          <a:ln/>
        </p:spPr>
        <p:txBody>
          <a:bodyPr/>
          <a:lstStyle>
            <a:lvl1pPr>
              <a:defRPr/>
            </a:lvl1pPr>
          </a:lstStyle>
          <a:p>
            <a:pPr>
              <a:defRPr/>
            </a:pPr>
            <a:fld id="{B7C1C80B-ED5E-4B60-8D0F-D9188233B22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cxnSp>
        <p:nvCxnSpPr>
          <p:cNvPr id="6" name="Straight Connector 5"/>
          <p:cNvCxnSpPr/>
          <p:nvPr userDrawn="1"/>
        </p:nvCxnSpPr>
        <p:spPr>
          <a:xfrm>
            <a:off x="5795963" y="6308725"/>
            <a:ext cx="3095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Straight Connector 5"/>
          <p:cNvCxnSpPr/>
          <p:nvPr userDrawn="1"/>
        </p:nvCxnSpPr>
        <p:spPr>
          <a:xfrm>
            <a:off x="250825" y="6308725"/>
            <a:ext cx="3095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29" name="Picture 8" descr="logo 150 ani osim"/>
          <p:cNvPicPr>
            <a:picLocks noChangeAspect="1" noChangeArrowheads="1"/>
          </p:cNvPicPr>
          <p:nvPr userDrawn="1"/>
        </p:nvPicPr>
        <p:blipFill>
          <a:blip r:embed="rId13" cstate="print"/>
          <a:srcRect/>
          <a:stretch>
            <a:fillRect/>
          </a:stretch>
        </p:blipFill>
        <p:spPr bwMode="auto">
          <a:xfrm>
            <a:off x="3419475" y="6002338"/>
            <a:ext cx="2305050" cy="611187"/>
          </a:xfrm>
          <a:prstGeom prst="rect">
            <a:avLst/>
          </a:prstGeom>
          <a:noFill/>
          <a:ln w="9525">
            <a:noFill/>
            <a:miter lim="800000"/>
            <a:headEnd/>
            <a:tailEnd/>
          </a:ln>
        </p:spPr>
      </p:pic>
      <p:sp>
        <p:nvSpPr>
          <p:cNvPr id="6153" name="Slide Number Placeholder 3"/>
          <p:cNvSpPr txBox="1">
            <a:spLocks noGrp="1"/>
          </p:cNvSpPr>
          <p:nvPr userDrawn="1"/>
        </p:nvSpPr>
        <p:spPr bwMode="auto">
          <a:xfrm>
            <a:off x="133350" y="6308725"/>
            <a:ext cx="2133600" cy="365125"/>
          </a:xfrm>
          <a:prstGeom prst="rect">
            <a:avLst/>
          </a:prstGeom>
          <a:noFill/>
          <a:ln w="9525">
            <a:noFill/>
            <a:miter lim="800000"/>
            <a:headEnd/>
            <a:tailEnd/>
          </a:ln>
        </p:spPr>
        <p:txBody>
          <a:bodyPr anchor="ctr"/>
          <a:lstStyle/>
          <a:p>
            <a:pPr algn="ctr">
              <a:defRPr/>
            </a:pPr>
            <a:r>
              <a:rPr lang="en-US" sz="1200">
                <a:solidFill>
                  <a:srgbClr val="004818"/>
                </a:solidFill>
                <a:latin typeface="Georgia" pitchFamily="18" charset="0"/>
                <a:cs typeface="Arial" charset="0"/>
              </a:rPr>
              <a:t>Copyright © CEC Bank 2015</a:t>
            </a:r>
          </a:p>
        </p:txBody>
      </p:sp>
      <p:sp>
        <p:nvSpPr>
          <p:cNvPr id="6154" name="Slide Number Placeholder 3"/>
          <p:cNvSpPr txBox="1">
            <a:spLocks noGrp="1"/>
          </p:cNvSpPr>
          <p:nvPr userDrawn="1"/>
        </p:nvSpPr>
        <p:spPr bwMode="auto">
          <a:xfrm>
            <a:off x="7826375" y="6308725"/>
            <a:ext cx="1152525" cy="365125"/>
          </a:xfrm>
          <a:prstGeom prst="rect">
            <a:avLst/>
          </a:prstGeom>
          <a:noFill/>
          <a:ln w="9525">
            <a:noFill/>
            <a:miter lim="800000"/>
            <a:headEnd/>
            <a:tailEnd/>
          </a:ln>
        </p:spPr>
        <p:txBody>
          <a:bodyPr anchor="ctr"/>
          <a:lstStyle/>
          <a:p>
            <a:pPr algn="r">
              <a:defRPr/>
            </a:pPr>
            <a:r>
              <a:rPr lang="en-US" sz="1200">
                <a:solidFill>
                  <a:srgbClr val="004818"/>
                </a:solidFill>
                <a:latin typeface="Georgia" pitchFamily="18" charset="0"/>
                <a:cs typeface="Arial" charset="0"/>
              </a:rPr>
              <a:t>www.cec.ro</a:t>
            </a:r>
          </a:p>
        </p:txBody>
      </p:sp>
      <p:sp>
        <p:nvSpPr>
          <p:cNvPr id="6160" name="Rectangle 16"/>
          <p:cNvSpPr>
            <a:spLocks noGrp="1" noChangeArrowheads="1"/>
          </p:cNvSpPr>
          <p:nvPr>
            <p:ph type="sldNum" sz="quarter" idx="4"/>
          </p:nvPr>
        </p:nvSpPr>
        <p:spPr bwMode="auto">
          <a:xfrm>
            <a:off x="7164388" y="6524625"/>
            <a:ext cx="1728787" cy="360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FFB27CFE-C7C1-440C-A12B-099884D811C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ramona.ivan@cec.ro"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337" name="Picture 2" descr="logo 150 ani"/>
          <p:cNvPicPr>
            <a:picLocks noChangeAspect="1" noChangeArrowheads="1"/>
          </p:cNvPicPr>
          <p:nvPr/>
        </p:nvPicPr>
        <p:blipFill>
          <a:blip r:embed="rId2" cstate="print"/>
          <a:srcRect/>
          <a:stretch>
            <a:fillRect/>
          </a:stretch>
        </p:blipFill>
        <p:spPr bwMode="auto">
          <a:xfrm>
            <a:off x="0" y="1989138"/>
            <a:ext cx="9144000" cy="2425700"/>
          </a:xfrm>
          <a:prstGeom prst="rect">
            <a:avLst/>
          </a:prstGeom>
          <a:noFill/>
          <a:ln w="9525">
            <a:noFill/>
            <a:miter lim="800000"/>
            <a:headEnd/>
            <a:tailEnd/>
          </a:ln>
        </p:spPr>
      </p:pic>
      <p:sp>
        <p:nvSpPr>
          <p:cNvPr id="3" name="TextBox 3"/>
          <p:cNvSpPr txBox="1">
            <a:spLocks noChangeArrowheads="1"/>
          </p:cNvSpPr>
          <p:nvPr/>
        </p:nvSpPr>
        <p:spPr bwMode="auto">
          <a:xfrm>
            <a:off x="2209800" y="5410200"/>
            <a:ext cx="4583111" cy="646331"/>
          </a:xfrm>
          <a:prstGeom prst="rect">
            <a:avLst/>
          </a:prstGeom>
          <a:noFill/>
          <a:ln w="9525">
            <a:noFill/>
            <a:miter lim="800000"/>
            <a:headEnd/>
            <a:tailEnd/>
          </a:ln>
        </p:spPr>
        <p:txBody>
          <a:bodyPr wrap="square">
            <a:spAutoFit/>
          </a:bodyPr>
          <a:lstStyle/>
          <a:p>
            <a:pPr algn="ctr"/>
            <a:endParaRPr lang="en-US" b="1" dirty="0">
              <a:latin typeface="Georgia" pitchFamily="18" charset="0"/>
            </a:endParaRPr>
          </a:p>
          <a:p>
            <a:pPr algn="ctr"/>
            <a:r>
              <a:rPr lang="en-US" b="1" dirty="0" err="1">
                <a:latin typeface="Georgia" pitchFamily="18" charset="0"/>
              </a:rPr>
              <a:t>Bucure</a:t>
            </a:r>
            <a:r>
              <a:rPr lang="ro-RO" b="1" dirty="0">
                <a:latin typeface="Georgia" pitchFamily="18" charset="0"/>
              </a:rPr>
              <a:t>ş</a:t>
            </a:r>
            <a:r>
              <a:rPr lang="en-US" b="1" dirty="0" err="1" smtClean="0">
                <a:latin typeface="Georgia" pitchFamily="18" charset="0"/>
              </a:rPr>
              <a:t>ti</a:t>
            </a:r>
            <a:r>
              <a:rPr lang="en-US" b="1" dirty="0" smtClean="0">
                <a:latin typeface="Georgia" pitchFamily="18" charset="0"/>
              </a:rPr>
              <a:t>,  28 </a:t>
            </a:r>
            <a:r>
              <a:rPr lang="en-US" b="1" dirty="0" err="1" smtClean="0">
                <a:latin typeface="Georgia" pitchFamily="18" charset="0"/>
              </a:rPr>
              <a:t>mai</a:t>
            </a:r>
            <a:r>
              <a:rPr lang="en-US" b="1" dirty="0" smtClean="0">
                <a:latin typeface="Georgia" pitchFamily="18" charset="0"/>
              </a:rPr>
              <a:t> 2015</a:t>
            </a:r>
            <a:endParaRPr lang="en-US" b="1" i="1" dirty="0">
              <a:latin typeface="Georg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kern="1200" dirty="0" err="1">
                <a:solidFill>
                  <a:srgbClr val="000000"/>
                </a:solidFill>
                <a:latin typeface="Georgia" pitchFamily="18" charset="0"/>
              </a:rPr>
              <a:t>Recomandari</a:t>
            </a:r>
            <a:r>
              <a:rPr lang="en-US" sz="2800" b="1" kern="1200" dirty="0">
                <a:solidFill>
                  <a:srgbClr val="000000"/>
                </a:solidFill>
                <a:latin typeface="Georgia" pitchFamily="18" charset="0"/>
              </a:rPr>
              <a:t> </a:t>
            </a:r>
            <a:r>
              <a:rPr lang="en-US" sz="2800" b="1" kern="1200" dirty="0" err="1">
                <a:solidFill>
                  <a:srgbClr val="000000"/>
                </a:solidFill>
                <a:latin typeface="Georgia" pitchFamily="18" charset="0"/>
              </a:rPr>
              <a:t>adresate</a:t>
            </a:r>
            <a:r>
              <a:rPr lang="en-US" sz="2800" b="1" kern="1200" dirty="0">
                <a:solidFill>
                  <a:srgbClr val="000000"/>
                </a:solidFill>
                <a:latin typeface="Georgia" pitchFamily="18" charset="0"/>
              </a:rPr>
              <a:t> </a:t>
            </a:r>
            <a:r>
              <a:rPr lang="en-US" sz="2800" b="1" kern="1200" dirty="0" err="1">
                <a:solidFill>
                  <a:srgbClr val="000000"/>
                </a:solidFill>
                <a:latin typeface="Georgia" pitchFamily="18" charset="0"/>
              </a:rPr>
              <a:t>beneficiarilor</a:t>
            </a:r>
            <a:r>
              <a:rPr lang="en-US" sz="2800" b="1" kern="1200" dirty="0">
                <a:solidFill>
                  <a:srgbClr val="000000"/>
                </a:solidFill>
                <a:latin typeface="Georgia" pitchFamily="18" charset="0"/>
              </a:rPr>
              <a:t> </a:t>
            </a:r>
            <a:r>
              <a:rPr lang="en-US" sz="2800" b="1" kern="1200" dirty="0" err="1">
                <a:solidFill>
                  <a:srgbClr val="000000"/>
                </a:solidFill>
                <a:latin typeface="Georgia" pitchFamily="18" charset="0"/>
              </a:rPr>
              <a:t>pentru</a:t>
            </a:r>
            <a:r>
              <a:rPr lang="en-US" sz="2800" b="1" kern="1200" dirty="0">
                <a:solidFill>
                  <a:srgbClr val="000000"/>
                </a:solidFill>
                <a:latin typeface="Georgia" pitchFamily="18" charset="0"/>
              </a:rPr>
              <a:t> </a:t>
            </a:r>
            <a:r>
              <a:rPr lang="en-US" sz="2800" b="1" kern="1200" dirty="0" err="1">
                <a:solidFill>
                  <a:srgbClr val="000000"/>
                </a:solidFill>
                <a:latin typeface="Georgia" pitchFamily="18" charset="0"/>
              </a:rPr>
              <a:t>implementarea</a:t>
            </a:r>
            <a:r>
              <a:rPr lang="en-US" sz="2800" b="1" kern="1200" dirty="0">
                <a:solidFill>
                  <a:srgbClr val="000000"/>
                </a:solidFill>
                <a:latin typeface="Georgia" pitchFamily="18" charset="0"/>
              </a:rPr>
              <a:t> </a:t>
            </a:r>
            <a:r>
              <a:rPr lang="en-US" sz="2800" b="1" kern="1200" dirty="0" err="1">
                <a:solidFill>
                  <a:srgbClr val="000000"/>
                </a:solidFill>
                <a:latin typeface="Georgia" pitchFamily="18" charset="0"/>
              </a:rPr>
              <a:t>proiectelor</a:t>
            </a:r>
            <a:r>
              <a:rPr lang="en-US" sz="2800" b="1" kern="1200" dirty="0">
                <a:solidFill>
                  <a:srgbClr val="000000"/>
                </a:solidFill>
                <a:latin typeface="Georgia" pitchFamily="18" charset="0"/>
              </a:rPr>
              <a:t> cu </a:t>
            </a:r>
            <a:r>
              <a:rPr lang="en-US" sz="2800" b="1" kern="1200" dirty="0" err="1">
                <a:solidFill>
                  <a:srgbClr val="000000"/>
                </a:solidFill>
                <a:latin typeface="Georgia" pitchFamily="18" charset="0"/>
              </a:rPr>
              <a:t>fonduri</a:t>
            </a:r>
            <a:r>
              <a:rPr lang="en-US" sz="2800" b="1" kern="1200" dirty="0">
                <a:solidFill>
                  <a:srgbClr val="000000"/>
                </a:solidFill>
                <a:latin typeface="Georgia" pitchFamily="18" charset="0"/>
              </a:rPr>
              <a:t> UE </a:t>
            </a:r>
            <a:r>
              <a:rPr lang="en-US" sz="2800" b="1" kern="1200" dirty="0" smtClean="0">
                <a:solidFill>
                  <a:srgbClr val="000000"/>
                </a:solidFill>
                <a:latin typeface="Georgia" pitchFamily="18" charset="0"/>
              </a:rPr>
              <a:t>(2)</a:t>
            </a:r>
            <a:endParaRPr lang="en-US" sz="2800" dirty="0"/>
          </a:p>
        </p:txBody>
      </p:sp>
      <p:sp>
        <p:nvSpPr>
          <p:cNvPr id="3" name="Content Placeholder 2"/>
          <p:cNvSpPr>
            <a:spLocks noGrp="1"/>
          </p:cNvSpPr>
          <p:nvPr>
            <p:ph sz="half" idx="1"/>
          </p:nvPr>
        </p:nvSpPr>
        <p:spPr>
          <a:xfrm>
            <a:off x="381000" y="1447800"/>
            <a:ext cx="8458200" cy="4525963"/>
          </a:xfrm>
        </p:spPr>
        <p:txBody>
          <a:bodyPr/>
          <a:lstStyle/>
          <a:p>
            <a:pPr marL="0" indent="0" algn="just">
              <a:buNone/>
            </a:pPr>
            <a:r>
              <a:rPr lang="en-US" sz="1800" b="1" dirty="0" err="1" smtClean="0">
                <a:latin typeface="Georgia" pitchFamily="18" charset="0"/>
              </a:rPr>
              <a:t>Folosirea</a:t>
            </a:r>
            <a:r>
              <a:rPr lang="en-US" sz="1800" b="1" dirty="0" smtClean="0">
                <a:latin typeface="Georgia" pitchFamily="18" charset="0"/>
              </a:rPr>
              <a:t> </a:t>
            </a:r>
            <a:r>
              <a:rPr lang="en-US" sz="1800" b="1" dirty="0" err="1" smtClean="0">
                <a:latin typeface="Georgia" pitchFamily="18" charset="0"/>
              </a:rPr>
              <a:t>unui</a:t>
            </a:r>
            <a:r>
              <a:rPr lang="en-US" sz="1800" b="1" dirty="0" smtClean="0">
                <a:latin typeface="Georgia" pitchFamily="18" charset="0"/>
              </a:rPr>
              <a:t> </a:t>
            </a:r>
            <a:r>
              <a:rPr lang="en-US" sz="1800" b="1" dirty="0" err="1" smtClean="0">
                <a:latin typeface="Georgia" pitchFamily="18" charset="0"/>
              </a:rPr>
              <a:t>partener</a:t>
            </a:r>
            <a:r>
              <a:rPr lang="en-US" sz="1800" b="1" dirty="0" smtClean="0">
                <a:latin typeface="Georgia" pitchFamily="18" charset="0"/>
              </a:rPr>
              <a:t> (</a:t>
            </a:r>
            <a:r>
              <a:rPr lang="en-US" sz="1800" b="1" dirty="0" err="1" smtClean="0">
                <a:latin typeface="Georgia" pitchFamily="18" charset="0"/>
              </a:rPr>
              <a:t>banca</a:t>
            </a:r>
            <a:r>
              <a:rPr lang="en-US" sz="1800" b="1" dirty="0" smtClean="0">
                <a:latin typeface="Georgia" pitchFamily="18" charset="0"/>
              </a:rPr>
              <a:t>, consultant) cu </a:t>
            </a:r>
            <a:r>
              <a:rPr lang="en-US" sz="1800" b="1" dirty="0" err="1" smtClean="0">
                <a:latin typeface="Georgia" pitchFamily="18" charset="0"/>
              </a:rPr>
              <a:t>expertiza</a:t>
            </a:r>
            <a:r>
              <a:rPr lang="en-US" sz="1800" b="1" dirty="0" smtClean="0">
                <a:latin typeface="Georgia" pitchFamily="18" charset="0"/>
              </a:rPr>
              <a:t> in </a:t>
            </a:r>
            <a:r>
              <a:rPr lang="en-US" sz="1800" b="1" dirty="0" err="1" smtClean="0">
                <a:latin typeface="Georgia" pitchFamily="18" charset="0"/>
              </a:rPr>
              <a:t>domeniu</a:t>
            </a:r>
            <a:r>
              <a:rPr lang="en-US" sz="1800" b="1" dirty="0" smtClean="0">
                <a:latin typeface="Georgia" pitchFamily="18" charset="0"/>
              </a:rPr>
              <a:t> in </a:t>
            </a:r>
            <a:r>
              <a:rPr lang="en-US" sz="1800" b="1" dirty="0" err="1" smtClean="0">
                <a:latin typeface="Georgia" pitchFamily="18" charset="0"/>
              </a:rPr>
              <a:t>perioada</a:t>
            </a:r>
            <a:r>
              <a:rPr lang="en-US" sz="1800" b="1" dirty="0" smtClean="0">
                <a:latin typeface="Georgia" pitchFamily="18" charset="0"/>
              </a:rPr>
              <a:t> de </a:t>
            </a:r>
            <a:r>
              <a:rPr lang="en-US" sz="1800" b="1" dirty="0" err="1" smtClean="0">
                <a:latin typeface="Georgia" pitchFamily="18" charset="0"/>
              </a:rPr>
              <a:t>implementare</a:t>
            </a:r>
            <a:r>
              <a:rPr lang="en-US" sz="1800" b="1" dirty="0" smtClean="0">
                <a:latin typeface="Georgia" pitchFamily="18" charset="0"/>
              </a:rPr>
              <a:t> a </a:t>
            </a:r>
            <a:r>
              <a:rPr lang="en-US" sz="1800" b="1" dirty="0" err="1" smtClean="0">
                <a:latin typeface="Georgia" pitchFamily="18" charset="0"/>
              </a:rPr>
              <a:t>proiectului</a:t>
            </a:r>
            <a:r>
              <a:rPr lang="en-US" sz="1800" b="1" dirty="0" smtClean="0">
                <a:latin typeface="Georgia" pitchFamily="18" charset="0"/>
              </a:rPr>
              <a:t> </a:t>
            </a:r>
            <a:r>
              <a:rPr lang="en-US" sz="1800" b="1" dirty="0" err="1" smtClean="0">
                <a:latin typeface="Georgia" pitchFamily="18" charset="0"/>
              </a:rPr>
              <a:t>va</a:t>
            </a:r>
            <a:r>
              <a:rPr lang="en-US" sz="1800" b="1" dirty="0" smtClean="0">
                <a:latin typeface="Georgia" pitchFamily="18" charset="0"/>
              </a:rPr>
              <a:t> </a:t>
            </a:r>
            <a:r>
              <a:rPr lang="en-US" sz="1800" b="1" dirty="0" err="1" smtClean="0">
                <a:latin typeface="Georgia" pitchFamily="18" charset="0"/>
              </a:rPr>
              <a:t>poate</a:t>
            </a:r>
            <a:r>
              <a:rPr lang="en-US" sz="1800" b="1" dirty="0" smtClean="0">
                <a:latin typeface="Georgia" pitchFamily="18" charset="0"/>
              </a:rPr>
              <a:t> </a:t>
            </a:r>
            <a:r>
              <a:rPr lang="en-US" sz="1800" b="1" dirty="0" err="1" smtClean="0">
                <a:latin typeface="Georgia" pitchFamily="18" charset="0"/>
              </a:rPr>
              <a:t>ajuta</a:t>
            </a:r>
            <a:r>
              <a:rPr lang="en-US" sz="1800" b="1" dirty="0" smtClean="0">
                <a:latin typeface="Georgia" pitchFamily="18" charset="0"/>
              </a:rPr>
              <a:t> </a:t>
            </a:r>
            <a:r>
              <a:rPr lang="en-US" sz="1800" b="1" dirty="0" err="1" smtClean="0">
                <a:latin typeface="Georgia" pitchFamily="18" charset="0"/>
              </a:rPr>
              <a:t>sa</a:t>
            </a:r>
            <a:r>
              <a:rPr lang="en-US" sz="1800" b="1" dirty="0" smtClean="0">
                <a:latin typeface="Georgia" pitchFamily="18" charset="0"/>
              </a:rPr>
              <a:t> </a:t>
            </a:r>
            <a:r>
              <a:rPr lang="en-US" sz="1800" b="1" dirty="0" err="1" smtClean="0">
                <a:latin typeface="Georgia" pitchFamily="18" charset="0"/>
              </a:rPr>
              <a:t>evitati</a:t>
            </a:r>
            <a:r>
              <a:rPr lang="en-US" sz="1800" b="1" dirty="0" smtClean="0">
                <a:latin typeface="Georgia" pitchFamily="18" charset="0"/>
              </a:rPr>
              <a:t> </a:t>
            </a:r>
            <a:r>
              <a:rPr lang="en-US" sz="1800" b="1" dirty="0" err="1" smtClean="0">
                <a:latin typeface="Georgia" pitchFamily="18" charset="0"/>
              </a:rPr>
              <a:t>aparitia</a:t>
            </a:r>
            <a:r>
              <a:rPr lang="en-US" sz="1800" b="1" dirty="0" smtClean="0">
                <a:latin typeface="Georgia" pitchFamily="18" charset="0"/>
              </a:rPr>
              <a:t> </a:t>
            </a:r>
            <a:r>
              <a:rPr lang="en-US" sz="1800" b="1" dirty="0" err="1" smtClean="0">
                <a:latin typeface="Georgia" pitchFamily="18" charset="0"/>
              </a:rPr>
              <a:t>unor</a:t>
            </a:r>
            <a:r>
              <a:rPr lang="en-US" sz="1800" b="1" dirty="0" smtClean="0">
                <a:latin typeface="Georgia" pitchFamily="18" charset="0"/>
              </a:rPr>
              <a:t> </a:t>
            </a:r>
            <a:r>
              <a:rPr lang="en-US" sz="1800" b="1" dirty="0" err="1" smtClean="0">
                <a:latin typeface="Georgia" pitchFamily="18" charset="0"/>
              </a:rPr>
              <a:t>probleme</a:t>
            </a:r>
            <a:r>
              <a:rPr lang="en-US" sz="1800" b="1" dirty="0" smtClean="0">
                <a:latin typeface="Georgia" pitchFamily="18" charset="0"/>
              </a:rPr>
              <a:t> legate de:</a:t>
            </a:r>
          </a:p>
          <a:p>
            <a:pPr algn="just">
              <a:buFont typeface="Wingdings" pitchFamily="2" charset="2"/>
              <a:buChar char="Ø"/>
            </a:pPr>
            <a:r>
              <a:rPr lang="en-US" sz="1800" dirty="0" err="1" smtClean="0">
                <a:latin typeface="Georgia" pitchFamily="18" charset="0"/>
              </a:rPr>
              <a:t>Obtinerea</a:t>
            </a:r>
            <a:r>
              <a:rPr lang="en-US" sz="1800" dirty="0" smtClean="0">
                <a:latin typeface="Georgia" pitchFamily="18" charset="0"/>
              </a:rPr>
              <a:t> cu </a:t>
            </a:r>
            <a:r>
              <a:rPr lang="en-US" sz="1800" dirty="0" err="1" smtClean="0">
                <a:latin typeface="Georgia" pitchFamily="18" charset="0"/>
              </a:rPr>
              <a:t>dificultate</a:t>
            </a:r>
            <a:r>
              <a:rPr lang="en-US" sz="1800" dirty="0" smtClean="0">
                <a:latin typeface="Georgia" pitchFamily="18" charset="0"/>
              </a:rPr>
              <a:t> /</a:t>
            </a:r>
            <a:r>
              <a:rPr lang="en-US" sz="1800" dirty="0" err="1" smtClean="0">
                <a:latin typeface="Georgia" pitchFamily="18" charset="0"/>
              </a:rPr>
              <a:t>intarziere</a:t>
            </a:r>
            <a:r>
              <a:rPr lang="en-US" sz="1800" dirty="0" smtClean="0">
                <a:latin typeface="Georgia" pitchFamily="18" charset="0"/>
              </a:rPr>
              <a:t> a </a:t>
            </a:r>
            <a:r>
              <a:rPr lang="en-US" sz="1800" dirty="0" err="1" smtClean="0">
                <a:latin typeface="Georgia" pitchFamily="18" charset="0"/>
              </a:rPr>
              <a:t>finantarii</a:t>
            </a:r>
            <a:r>
              <a:rPr lang="en-US" sz="1800" dirty="0" smtClean="0">
                <a:latin typeface="Georgia" pitchFamily="18" charset="0"/>
              </a:rPr>
              <a:t> </a:t>
            </a:r>
            <a:r>
              <a:rPr lang="en-US" sz="1800" dirty="0" err="1" smtClean="0">
                <a:latin typeface="Georgia" pitchFamily="18" charset="0"/>
              </a:rPr>
              <a:t>nerambursabile</a:t>
            </a:r>
            <a:r>
              <a:rPr lang="en-US" sz="1800" dirty="0" smtClean="0">
                <a:latin typeface="Georgia" pitchFamily="18" charset="0"/>
              </a:rPr>
              <a:t> </a:t>
            </a:r>
            <a:r>
              <a:rPr lang="en-US" sz="1800" dirty="0" err="1" smtClean="0">
                <a:latin typeface="Georgia" pitchFamily="18" charset="0"/>
              </a:rPr>
              <a:t>sau</a:t>
            </a:r>
            <a:r>
              <a:rPr lang="en-US" sz="1800" dirty="0" smtClean="0">
                <a:latin typeface="Georgia" pitchFamily="18" charset="0"/>
              </a:rPr>
              <a:t> </a:t>
            </a:r>
            <a:r>
              <a:rPr lang="en-US" sz="1800" dirty="0" err="1" smtClean="0">
                <a:latin typeface="Georgia" pitchFamily="18" charset="0"/>
              </a:rPr>
              <a:t>solicitarea</a:t>
            </a:r>
            <a:r>
              <a:rPr lang="en-US" sz="1800" dirty="0" smtClean="0">
                <a:latin typeface="Georgia" pitchFamily="18" charset="0"/>
              </a:rPr>
              <a:t> </a:t>
            </a:r>
            <a:r>
              <a:rPr lang="en-US" sz="1800" dirty="0" err="1" smtClean="0">
                <a:latin typeface="Georgia" pitchFamily="18" charset="0"/>
              </a:rPr>
              <a:t>rambursarii</a:t>
            </a:r>
            <a:r>
              <a:rPr lang="en-US" sz="1800" dirty="0" smtClean="0">
                <a:latin typeface="Georgia" pitchFamily="18" charset="0"/>
              </a:rPr>
              <a:t> </a:t>
            </a:r>
            <a:r>
              <a:rPr lang="en-US" sz="1800" dirty="0" err="1" smtClean="0">
                <a:latin typeface="Georgia" pitchFamily="18" charset="0"/>
              </a:rPr>
              <a:t>partiale</a:t>
            </a:r>
            <a:r>
              <a:rPr lang="en-US" sz="1800" dirty="0" smtClean="0">
                <a:latin typeface="Georgia" pitchFamily="18" charset="0"/>
              </a:rPr>
              <a:t> </a:t>
            </a:r>
            <a:r>
              <a:rPr lang="en-US" sz="1800" dirty="0" err="1" smtClean="0">
                <a:latin typeface="Georgia" pitchFamily="18" charset="0"/>
              </a:rPr>
              <a:t>sau</a:t>
            </a:r>
            <a:r>
              <a:rPr lang="en-US" sz="1800" dirty="0" smtClean="0">
                <a:latin typeface="Georgia" pitchFamily="18" charset="0"/>
              </a:rPr>
              <a:t> </a:t>
            </a:r>
            <a:r>
              <a:rPr lang="en-US" sz="1800" dirty="0" err="1" smtClean="0">
                <a:latin typeface="Georgia" pitchFamily="18" charset="0"/>
              </a:rPr>
              <a:t>totale</a:t>
            </a:r>
            <a:r>
              <a:rPr lang="en-US" sz="1800" dirty="0" smtClean="0">
                <a:latin typeface="Georgia" pitchFamily="18" charset="0"/>
              </a:rPr>
              <a:t> a </a:t>
            </a:r>
            <a:r>
              <a:rPr lang="en-US" sz="1800" dirty="0" err="1" smtClean="0">
                <a:latin typeface="Georgia" pitchFamily="18" charset="0"/>
              </a:rPr>
              <a:t>ajutorului</a:t>
            </a:r>
            <a:r>
              <a:rPr lang="en-US" sz="1800" dirty="0" smtClean="0">
                <a:latin typeface="Georgia" pitchFamily="18" charset="0"/>
              </a:rPr>
              <a:t> </a:t>
            </a:r>
            <a:r>
              <a:rPr lang="en-US" sz="1800" dirty="0" err="1" smtClean="0">
                <a:latin typeface="Georgia" pitchFamily="18" charset="0"/>
              </a:rPr>
              <a:t>financiar</a:t>
            </a:r>
            <a:r>
              <a:rPr lang="en-US" sz="1800" dirty="0" smtClean="0">
                <a:latin typeface="Georgia" pitchFamily="18" charset="0"/>
              </a:rPr>
              <a:t> </a:t>
            </a:r>
            <a:r>
              <a:rPr lang="en-US" sz="1800" dirty="0" err="1" smtClean="0">
                <a:latin typeface="Georgia" pitchFamily="18" charset="0"/>
              </a:rPr>
              <a:t>nerambursabil</a:t>
            </a:r>
            <a:r>
              <a:rPr lang="en-US" sz="1800" dirty="0" smtClean="0">
                <a:latin typeface="Georgia" pitchFamily="18" charset="0"/>
              </a:rPr>
              <a:t> ca </a:t>
            </a:r>
            <a:r>
              <a:rPr lang="en-US" sz="1800" dirty="0" err="1" smtClean="0">
                <a:latin typeface="Georgia" pitchFamily="18" charset="0"/>
              </a:rPr>
              <a:t>urmare</a:t>
            </a:r>
            <a:r>
              <a:rPr lang="en-US" sz="1800" dirty="0" smtClean="0">
                <a:latin typeface="Georgia" pitchFamily="18" charset="0"/>
              </a:rPr>
              <a:t> a </a:t>
            </a:r>
            <a:r>
              <a:rPr lang="en-US" sz="1800" dirty="0" err="1" smtClean="0">
                <a:latin typeface="Georgia" pitchFamily="18" charset="0"/>
              </a:rPr>
              <a:t>nerespectarii</a:t>
            </a:r>
            <a:r>
              <a:rPr lang="en-US" sz="1800" dirty="0" smtClean="0">
                <a:latin typeface="Georgia" pitchFamily="18" charset="0"/>
              </a:rPr>
              <a:t> </a:t>
            </a:r>
            <a:r>
              <a:rPr lang="en-US" sz="1800" dirty="0" err="1" smtClean="0">
                <a:latin typeface="Georgia" pitchFamily="18" charset="0"/>
              </a:rPr>
              <a:t>prevederilor</a:t>
            </a:r>
            <a:r>
              <a:rPr lang="en-US" sz="1800" dirty="0" smtClean="0">
                <a:latin typeface="Georgia" pitchFamily="18" charset="0"/>
              </a:rPr>
              <a:t> </a:t>
            </a:r>
            <a:r>
              <a:rPr lang="en-US" sz="1800" dirty="0" err="1" smtClean="0">
                <a:latin typeface="Georgia" pitchFamily="18" charset="0"/>
              </a:rPr>
              <a:t>aferente</a:t>
            </a:r>
            <a:r>
              <a:rPr lang="en-US" sz="1800" dirty="0" smtClean="0">
                <a:latin typeface="Georgia" pitchFamily="18" charset="0"/>
              </a:rPr>
              <a:t> </a:t>
            </a:r>
            <a:r>
              <a:rPr lang="en-US" sz="1800" dirty="0" err="1" smtClean="0">
                <a:latin typeface="Georgia" pitchFamily="18" charset="0"/>
              </a:rPr>
              <a:t>aplicarii</a:t>
            </a:r>
            <a:r>
              <a:rPr lang="en-US" sz="1800" dirty="0" smtClean="0">
                <a:latin typeface="Georgia" pitchFamily="18" charset="0"/>
              </a:rPr>
              <a:t> </a:t>
            </a:r>
            <a:r>
              <a:rPr lang="en-US" sz="1800" dirty="0" err="1" smtClean="0">
                <a:latin typeface="Georgia" pitchFamily="18" charset="0"/>
              </a:rPr>
              <a:t>si</a:t>
            </a:r>
            <a:r>
              <a:rPr lang="en-US" sz="1800" dirty="0" smtClean="0">
                <a:latin typeface="Georgia" pitchFamily="18" charset="0"/>
              </a:rPr>
              <a:t> </a:t>
            </a:r>
            <a:r>
              <a:rPr lang="en-US" sz="1800" dirty="0" err="1" smtClean="0">
                <a:latin typeface="Georgia" pitchFamily="18" charset="0"/>
              </a:rPr>
              <a:t>derularii</a:t>
            </a:r>
            <a:r>
              <a:rPr lang="en-US" sz="1800" dirty="0" smtClean="0">
                <a:latin typeface="Georgia" pitchFamily="18" charset="0"/>
              </a:rPr>
              <a:t> </a:t>
            </a:r>
            <a:r>
              <a:rPr lang="en-US" sz="1800" dirty="0" err="1" smtClean="0">
                <a:latin typeface="Georgia" pitchFamily="18" charset="0"/>
              </a:rPr>
              <a:t>procedurilor</a:t>
            </a:r>
            <a:r>
              <a:rPr lang="en-US" sz="1800" dirty="0" smtClean="0">
                <a:latin typeface="Georgia" pitchFamily="18" charset="0"/>
              </a:rPr>
              <a:t> de </a:t>
            </a:r>
            <a:r>
              <a:rPr lang="en-US" sz="1800" dirty="0" err="1" smtClean="0">
                <a:latin typeface="Georgia" pitchFamily="18" charset="0"/>
              </a:rPr>
              <a:t>achizitie</a:t>
            </a:r>
            <a:r>
              <a:rPr lang="en-US" sz="1800" dirty="0" smtClean="0">
                <a:latin typeface="Georgia" pitchFamily="18" charset="0"/>
              </a:rPr>
              <a:t>, in </a:t>
            </a:r>
            <a:r>
              <a:rPr lang="en-US" sz="1800" dirty="0" err="1" smtClean="0">
                <a:latin typeface="Georgia" pitchFamily="18" charset="0"/>
              </a:rPr>
              <a:t>cazul</a:t>
            </a:r>
            <a:r>
              <a:rPr lang="en-US" sz="1800" dirty="0" smtClean="0">
                <a:latin typeface="Georgia" pitchFamily="18" charset="0"/>
              </a:rPr>
              <a:t> </a:t>
            </a:r>
            <a:r>
              <a:rPr lang="en-US" sz="1800" dirty="0" err="1" smtClean="0">
                <a:latin typeface="Georgia" pitchFamily="18" charset="0"/>
              </a:rPr>
              <a:t>unui</a:t>
            </a:r>
            <a:r>
              <a:rPr lang="en-US" sz="1800" dirty="0" smtClean="0">
                <a:latin typeface="Georgia" pitchFamily="18" charset="0"/>
              </a:rPr>
              <a:t> audit </a:t>
            </a:r>
            <a:r>
              <a:rPr lang="en-US" sz="1800" dirty="0" err="1" smtClean="0">
                <a:latin typeface="Georgia" pitchFamily="18" charset="0"/>
              </a:rPr>
              <a:t>facut</a:t>
            </a:r>
            <a:r>
              <a:rPr lang="en-US" sz="1800" dirty="0" smtClean="0">
                <a:latin typeface="Georgia" pitchFamily="18" charset="0"/>
              </a:rPr>
              <a:t> de </a:t>
            </a:r>
            <a:r>
              <a:rPr lang="en-US" sz="1800" dirty="0" err="1" smtClean="0">
                <a:latin typeface="Georgia" pitchFamily="18" charset="0"/>
              </a:rPr>
              <a:t>catre</a:t>
            </a:r>
            <a:r>
              <a:rPr lang="en-US" sz="1800" dirty="0" smtClean="0">
                <a:latin typeface="Georgia" pitchFamily="18" charset="0"/>
              </a:rPr>
              <a:t> </a:t>
            </a:r>
            <a:r>
              <a:rPr lang="en-US" sz="1800" dirty="0" err="1" smtClean="0">
                <a:latin typeface="Georgia" pitchFamily="18" charset="0"/>
              </a:rPr>
              <a:t>autoritatile</a:t>
            </a:r>
            <a:r>
              <a:rPr lang="en-US" sz="1800" dirty="0" smtClean="0">
                <a:latin typeface="Georgia" pitchFamily="18" charset="0"/>
              </a:rPr>
              <a:t> </a:t>
            </a:r>
            <a:r>
              <a:rPr lang="en-US" sz="1800" dirty="0" err="1" smtClean="0">
                <a:latin typeface="Georgia" pitchFamily="18" charset="0"/>
              </a:rPr>
              <a:t>competente</a:t>
            </a:r>
            <a:endParaRPr lang="en-US" sz="1800" dirty="0" smtClean="0">
              <a:latin typeface="Georgia" pitchFamily="18" charset="0"/>
            </a:endParaRPr>
          </a:p>
          <a:p>
            <a:pPr algn="just">
              <a:buFont typeface="Wingdings" pitchFamily="2" charset="2"/>
              <a:buChar char="Ø"/>
            </a:pPr>
            <a:r>
              <a:rPr lang="en-US" sz="1800" dirty="0" err="1" smtClean="0">
                <a:latin typeface="Georgia" pitchFamily="18" charset="0"/>
              </a:rPr>
              <a:t>Incadrarea</a:t>
            </a:r>
            <a:r>
              <a:rPr lang="en-US" sz="1800" dirty="0" smtClean="0">
                <a:latin typeface="Georgia" pitchFamily="18" charset="0"/>
              </a:rPr>
              <a:t> in </a:t>
            </a:r>
            <a:r>
              <a:rPr lang="en-US" sz="1800" dirty="0" err="1" smtClean="0">
                <a:latin typeface="Georgia" pitchFamily="18" charset="0"/>
              </a:rPr>
              <a:t>termenele</a:t>
            </a:r>
            <a:r>
              <a:rPr lang="en-US" sz="1800" dirty="0" smtClean="0">
                <a:latin typeface="Georgia" pitchFamily="18" charset="0"/>
              </a:rPr>
              <a:t> </a:t>
            </a:r>
            <a:r>
              <a:rPr lang="en-US" sz="1800" dirty="0" err="1" smtClean="0">
                <a:latin typeface="Georgia" pitchFamily="18" charset="0"/>
              </a:rPr>
              <a:t>asumate</a:t>
            </a:r>
            <a:r>
              <a:rPr lang="en-US" sz="1800" dirty="0" smtClean="0">
                <a:latin typeface="Georgia" pitchFamily="18" charset="0"/>
              </a:rPr>
              <a:t> in </a:t>
            </a:r>
            <a:r>
              <a:rPr lang="en-US" sz="1800" dirty="0" err="1" smtClean="0">
                <a:latin typeface="Georgia" pitchFamily="18" charset="0"/>
              </a:rPr>
              <a:t>contractul</a:t>
            </a:r>
            <a:r>
              <a:rPr lang="en-US" sz="1800" dirty="0" smtClean="0">
                <a:latin typeface="Georgia" pitchFamily="18" charset="0"/>
              </a:rPr>
              <a:t> de </a:t>
            </a:r>
            <a:r>
              <a:rPr lang="en-US" sz="1800" dirty="0" err="1" smtClean="0">
                <a:latin typeface="Georgia" pitchFamily="18" charset="0"/>
              </a:rPr>
              <a:t>finantare</a:t>
            </a:r>
            <a:r>
              <a:rPr lang="en-US" sz="1800" dirty="0" smtClean="0">
                <a:latin typeface="Georgia" pitchFamily="18" charset="0"/>
              </a:rPr>
              <a:t> </a:t>
            </a:r>
            <a:r>
              <a:rPr lang="en-US" sz="1800" dirty="0" err="1" smtClean="0">
                <a:latin typeface="Georgia" pitchFamily="18" charset="0"/>
              </a:rPr>
              <a:t>si</a:t>
            </a:r>
            <a:r>
              <a:rPr lang="en-US" sz="1800" dirty="0" smtClean="0">
                <a:latin typeface="Georgia" pitchFamily="18" charset="0"/>
              </a:rPr>
              <a:t> in </a:t>
            </a:r>
            <a:r>
              <a:rPr lang="en-US" sz="1800" dirty="0" err="1" smtClean="0">
                <a:latin typeface="Georgia" pitchFamily="18" charset="0"/>
              </a:rPr>
              <a:t>cererea</a:t>
            </a:r>
            <a:r>
              <a:rPr lang="en-US" sz="1800" dirty="0" smtClean="0">
                <a:latin typeface="Georgia" pitchFamily="18" charset="0"/>
              </a:rPr>
              <a:t> de </a:t>
            </a:r>
            <a:r>
              <a:rPr lang="en-US" sz="1800" dirty="0" err="1" smtClean="0">
                <a:latin typeface="Georgia" pitchFamily="18" charset="0"/>
              </a:rPr>
              <a:t>finantare</a:t>
            </a:r>
            <a:r>
              <a:rPr lang="en-US" sz="1800" dirty="0" smtClean="0">
                <a:latin typeface="Georgia" pitchFamily="18" charset="0"/>
              </a:rPr>
              <a:t> </a:t>
            </a:r>
            <a:r>
              <a:rPr lang="en-US" sz="1800" dirty="0" err="1" smtClean="0">
                <a:latin typeface="Georgia" pitchFamily="18" charset="0"/>
              </a:rPr>
              <a:t>avand</a:t>
            </a:r>
            <a:r>
              <a:rPr lang="en-US" sz="1800" dirty="0" smtClean="0">
                <a:latin typeface="Georgia" pitchFamily="18" charset="0"/>
              </a:rPr>
              <a:t> </a:t>
            </a:r>
            <a:r>
              <a:rPr lang="en-US" sz="1800" dirty="0" err="1" smtClean="0">
                <a:latin typeface="Georgia" pitchFamily="18" charset="0"/>
              </a:rPr>
              <a:t>ca</a:t>
            </a:r>
            <a:r>
              <a:rPr lang="en-US" sz="1800" dirty="0" smtClean="0">
                <a:latin typeface="Georgia" pitchFamily="18" charset="0"/>
              </a:rPr>
              <a:t> </a:t>
            </a:r>
            <a:r>
              <a:rPr lang="en-US" sz="1800" dirty="0" err="1" smtClean="0">
                <a:latin typeface="Georgia" pitchFamily="18" charset="0"/>
              </a:rPr>
              <a:t>posibil</a:t>
            </a:r>
            <a:r>
              <a:rPr lang="en-US" sz="1800" dirty="0" smtClean="0">
                <a:latin typeface="Georgia" pitchFamily="18" charset="0"/>
              </a:rPr>
              <a:t> </a:t>
            </a:r>
            <a:r>
              <a:rPr lang="en-US" sz="1800" dirty="0" err="1" smtClean="0">
                <a:latin typeface="Georgia" pitchFamily="18" charset="0"/>
              </a:rPr>
              <a:t>efect</a:t>
            </a:r>
            <a:r>
              <a:rPr lang="en-US" sz="1800" dirty="0" smtClean="0">
                <a:latin typeface="Georgia" pitchFamily="18" charset="0"/>
              </a:rPr>
              <a:t> </a:t>
            </a:r>
            <a:r>
              <a:rPr lang="en-US" sz="1800" dirty="0" err="1" smtClean="0">
                <a:latin typeface="Georgia" pitchFamily="18" charset="0"/>
              </a:rPr>
              <a:t>perceperea</a:t>
            </a:r>
            <a:r>
              <a:rPr lang="en-US" sz="1800" dirty="0" smtClean="0">
                <a:latin typeface="Georgia" pitchFamily="18" charset="0"/>
              </a:rPr>
              <a:t> </a:t>
            </a:r>
            <a:r>
              <a:rPr lang="en-US" sz="1800" dirty="0" err="1" smtClean="0">
                <a:latin typeface="Georgia" pitchFamily="18" charset="0"/>
              </a:rPr>
              <a:t>unor</a:t>
            </a:r>
            <a:r>
              <a:rPr lang="en-US" sz="1800" dirty="0" smtClean="0">
                <a:latin typeface="Georgia" pitchFamily="18" charset="0"/>
              </a:rPr>
              <a:t> </a:t>
            </a:r>
            <a:r>
              <a:rPr lang="en-US" sz="1800" dirty="0" err="1" smtClean="0">
                <a:latin typeface="Georgia" pitchFamily="18" charset="0"/>
              </a:rPr>
              <a:t>penalizari</a:t>
            </a:r>
            <a:r>
              <a:rPr lang="en-US" sz="1800" dirty="0" smtClean="0">
                <a:latin typeface="Georgia" pitchFamily="18" charset="0"/>
              </a:rPr>
              <a:t> </a:t>
            </a:r>
            <a:r>
              <a:rPr lang="en-US" sz="1800" dirty="0" err="1" smtClean="0">
                <a:latin typeface="Georgia" pitchFamily="18" charset="0"/>
              </a:rPr>
              <a:t>sau</a:t>
            </a:r>
            <a:r>
              <a:rPr lang="en-US" sz="1800" dirty="0" smtClean="0">
                <a:latin typeface="Georgia" pitchFamily="18" charset="0"/>
              </a:rPr>
              <a:t> </a:t>
            </a:r>
            <a:r>
              <a:rPr lang="en-US" sz="1800" dirty="0" err="1" smtClean="0">
                <a:latin typeface="Georgia" pitchFamily="18" charset="0"/>
              </a:rPr>
              <a:t>chiar</a:t>
            </a:r>
            <a:r>
              <a:rPr lang="en-US" sz="1800" dirty="0" smtClean="0">
                <a:latin typeface="Georgia" pitchFamily="18" charset="0"/>
              </a:rPr>
              <a:t> </a:t>
            </a:r>
            <a:r>
              <a:rPr lang="en-US" sz="1800" dirty="0" err="1" smtClean="0">
                <a:latin typeface="Georgia" pitchFamily="18" charset="0"/>
              </a:rPr>
              <a:t>anularea</a:t>
            </a:r>
            <a:r>
              <a:rPr lang="en-US" sz="1800" dirty="0" smtClean="0">
                <a:latin typeface="Georgia" pitchFamily="18" charset="0"/>
              </a:rPr>
              <a:t> </a:t>
            </a:r>
            <a:r>
              <a:rPr lang="en-US" sz="1800" dirty="0" err="1" smtClean="0">
                <a:latin typeface="Georgia" pitchFamily="18" charset="0"/>
              </a:rPr>
              <a:t>contractului</a:t>
            </a:r>
            <a:r>
              <a:rPr lang="en-US" sz="1800" dirty="0" smtClean="0">
                <a:latin typeface="Georgia" pitchFamily="18" charset="0"/>
              </a:rPr>
              <a:t> de </a:t>
            </a:r>
            <a:r>
              <a:rPr lang="en-US" sz="1800" dirty="0" err="1" smtClean="0">
                <a:latin typeface="Georgia" pitchFamily="18" charset="0"/>
              </a:rPr>
              <a:t>finantare</a:t>
            </a:r>
            <a:endParaRPr lang="en-US" sz="1800" dirty="0" smtClean="0">
              <a:latin typeface="Georgia" pitchFamily="18" charset="0"/>
            </a:endParaRPr>
          </a:p>
          <a:p>
            <a:pPr algn="just">
              <a:buFont typeface="Wingdings" pitchFamily="2" charset="2"/>
              <a:buChar char="Ø"/>
            </a:pPr>
            <a:r>
              <a:rPr lang="en-US" sz="1800" dirty="0" err="1" smtClean="0">
                <a:latin typeface="Georgia" pitchFamily="18" charset="0"/>
              </a:rPr>
              <a:t>Depunerea</a:t>
            </a:r>
            <a:r>
              <a:rPr lang="en-US" sz="1800" dirty="0" smtClean="0">
                <a:latin typeface="Georgia" pitchFamily="18" charset="0"/>
              </a:rPr>
              <a:t> cu </a:t>
            </a:r>
            <a:r>
              <a:rPr lang="en-US" sz="1800" dirty="0" err="1" smtClean="0">
                <a:latin typeface="Georgia" pitchFamily="18" charset="0"/>
              </a:rPr>
              <a:t>intarziere</a:t>
            </a:r>
            <a:r>
              <a:rPr lang="en-US" sz="1800" dirty="0" smtClean="0">
                <a:latin typeface="Georgia" pitchFamily="18" charset="0"/>
              </a:rPr>
              <a:t> </a:t>
            </a:r>
            <a:r>
              <a:rPr lang="en-US" sz="1800" dirty="0" err="1" smtClean="0">
                <a:latin typeface="Georgia" pitchFamily="18" charset="0"/>
              </a:rPr>
              <a:t>sau</a:t>
            </a:r>
            <a:r>
              <a:rPr lang="en-US" sz="1800" dirty="0" smtClean="0">
                <a:latin typeface="Georgia" pitchFamily="18" charset="0"/>
              </a:rPr>
              <a:t> </a:t>
            </a:r>
            <a:r>
              <a:rPr lang="en-US" sz="1800" dirty="0" err="1" smtClean="0">
                <a:latin typeface="Georgia" pitchFamily="18" charset="0"/>
              </a:rPr>
              <a:t>incompleta</a:t>
            </a:r>
            <a:r>
              <a:rPr lang="en-US" sz="1800" dirty="0" smtClean="0">
                <a:latin typeface="Georgia" pitchFamily="18" charset="0"/>
              </a:rPr>
              <a:t> a </a:t>
            </a:r>
            <a:r>
              <a:rPr lang="en-US" sz="1800" dirty="0" err="1" smtClean="0">
                <a:latin typeface="Georgia" pitchFamily="18" charset="0"/>
              </a:rPr>
              <a:t>cererilor</a:t>
            </a:r>
            <a:r>
              <a:rPr lang="en-US" sz="1800" dirty="0" smtClean="0">
                <a:latin typeface="Georgia" pitchFamily="18" charset="0"/>
              </a:rPr>
              <a:t> de </a:t>
            </a:r>
            <a:r>
              <a:rPr lang="en-US" sz="1800" dirty="0" err="1" smtClean="0">
                <a:latin typeface="Georgia" pitchFamily="18" charset="0"/>
              </a:rPr>
              <a:t>plata</a:t>
            </a:r>
            <a:r>
              <a:rPr lang="en-US" sz="1800" dirty="0" smtClean="0">
                <a:latin typeface="Georgia" pitchFamily="18" charset="0"/>
              </a:rPr>
              <a:t>/</a:t>
            </a:r>
            <a:r>
              <a:rPr lang="en-US" sz="1800" dirty="0" err="1" smtClean="0">
                <a:latin typeface="Georgia" pitchFamily="18" charset="0"/>
              </a:rPr>
              <a:t>rambursare</a:t>
            </a:r>
            <a:r>
              <a:rPr lang="en-US" sz="1800" dirty="0" smtClean="0">
                <a:latin typeface="Georgia" pitchFamily="18" charset="0"/>
              </a:rPr>
              <a:t> </a:t>
            </a:r>
            <a:r>
              <a:rPr lang="en-US" sz="1800" dirty="0" err="1" smtClean="0">
                <a:latin typeface="Georgia" pitchFamily="18" charset="0"/>
              </a:rPr>
              <a:t>aferente</a:t>
            </a:r>
            <a:r>
              <a:rPr lang="en-US" sz="1800" dirty="0" smtClean="0">
                <a:latin typeface="Georgia" pitchFamily="18" charset="0"/>
              </a:rPr>
              <a:t> </a:t>
            </a:r>
            <a:r>
              <a:rPr lang="en-US" sz="1800" dirty="0" err="1" smtClean="0">
                <a:latin typeface="Georgia" pitchFamily="18" charset="0"/>
              </a:rPr>
              <a:t>finantarii</a:t>
            </a:r>
            <a:r>
              <a:rPr lang="en-US" sz="1800" dirty="0" smtClean="0">
                <a:latin typeface="Georgia" pitchFamily="18" charset="0"/>
              </a:rPr>
              <a:t> </a:t>
            </a:r>
            <a:r>
              <a:rPr lang="en-US" sz="1800" dirty="0" err="1" smtClean="0">
                <a:latin typeface="Georgia" pitchFamily="18" charset="0"/>
              </a:rPr>
              <a:t>nerambursabile</a:t>
            </a:r>
            <a:r>
              <a:rPr lang="en-US" sz="1800" dirty="0" smtClean="0">
                <a:latin typeface="Georgia" pitchFamily="18" charset="0"/>
              </a:rPr>
              <a:t>, cu impact </a:t>
            </a:r>
            <a:r>
              <a:rPr lang="en-US" sz="1800" dirty="0" err="1" smtClean="0">
                <a:latin typeface="Georgia" pitchFamily="18" charset="0"/>
              </a:rPr>
              <a:t>asupra</a:t>
            </a:r>
            <a:r>
              <a:rPr lang="en-US" sz="1800" dirty="0" smtClean="0">
                <a:latin typeface="Georgia" pitchFamily="18" charset="0"/>
              </a:rPr>
              <a:t> </a:t>
            </a:r>
            <a:r>
              <a:rPr lang="en-US" sz="1800" dirty="0" err="1" smtClean="0">
                <a:latin typeface="Georgia" pitchFamily="18" charset="0"/>
              </a:rPr>
              <a:t>finalizarii</a:t>
            </a:r>
            <a:r>
              <a:rPr lang="en-US" sz="1800" dirty="0" smtClean="0">
                <a:latin typeface="Georgia" pitchFamily="18" charset="0"/>
              </a:rPr>
              <a:t> in </a:t>
            </a:r>
            <a:r>
              <a:rPr lang="en-US" sz="1800" dirty="0" err="1" smtClean="0">
                <a:latin typeface="Georgia" pitchFamily="18" charset="0"/>
              </a:rPr>
              <a:t>bune</a:t>
            </a:r>
            <a:r>
              <a:rPr lang="en-US" sz="1800" dirty="0" smtClean="0">
                <a:latin typeface="Georgia" pitchFamily="18" charset="0"/>
              </a:rPr>
              <a:t> </a:t>
            </a:r>
            <a:r>
              <a:rPr lang="en-US" sz="1800" dirty="0" err="1" smtClean="0">
                <a:latin typeface="Georgia" pitchFamily="18" charset="0"/>
              </a:rPr>
              <a:t>conditii</a:t>
            </a:r>
            <a:r>
              <a:rPr lang="en-US" sz="1800" dirty="0" smtClean="0">
                <a:latin typeface="Georgia" pitchFamily="18" charset="0"/>
              </a:rPr>
              <a:t> </a:t>
            </a:r>
            <a:r>
              <a:rPr lang="en-US" sz="1800" dirty="0" err="1" smtClean="0">
                <a:latin typeface="Georgia" pitchFamily="18" charset="0"/>
              </a:rPr>
              <a:t>si</a:t>
            </a:r>
            <a:r>
              <a:rPr lang="en-US" sz="1800" dirty="0" smtClean="0">
                <a:latin typeface="Georgia" pitchFamily="18" charset="0"/>
              </a:rPr>
              <a:t> la </a:t>
            </a:r>
            <a:r>
              <a:rPr lang="en-US" sz="1800" dirty="0" err="1" smtClean="0">
                <a:latin typeface="Georgia" pitchFamily="18" charset="0"/>
              </a:rPr>
              <a:t>termen</a:t>
            </a:r>
            <a:r>
              <a:rPr lang="en-US" sz="1800" dirty="0" smtClean="0">
                <a:latin typeface="Georgia" pitchFamily="18" charset="0"/>
              </a:rPr>
              <a:t> a </a:t>
            </a:r>
            <a:r>
              <a:rPr lang="en-US" sz="1800" dirty="0" err="1" smtClean="0">
                <a:latin typeface="Georgia" pitchFamily="18" charset="0"/>
              </a:rPr>
              <a:t>proiectului</a:t>
            </a:r>
            <a:r>
              <a:rPr lang="en-US" sz="1800" dirty="0" smtClean="0">
                <a:latin typeface="Georgia" pitchFamily="18" charset="0"/>
              </a:rPr>
              <a:t> de </a:t>
            </a:r>
            <a:r>
              <a:rPr lang="en-US" sz="1800" dirty="0" err="1" smtClean="0">
                <a:latin typeface="Georgia" pitchFamily="18" charset="0"/>
              </a:rPr>
              <a:t>investitii</a:t>
            </a:r>
            <a:endParaRPr lang="en-US" sz="1800" dirty="0" smtClean="0">
              <a:latin typeface="Georgia" pitchFamily="18" charset="0"/>
            </a:endParaRPr>
          </a:p>
          <a:p>
            <a:pPr algn="just">
              <a:buFont typeface="Wingdings" pitchFamily="2" charset="2"/>
              <a:buChar char="Ø"/>
            </a:pPr>
            <a:r>
              <a:rPr lang="en-US" sz="1800" dirty="0" smtClean="0">
                <a:latin typeface="Georgia" pitchFamily="18" charset="0"/>
              </a:rPr>
              <a:t> </a:t>
            </a:r>
            <a:r>
              <a:rPr lang="en-US" sz="1800" dirty="0" err="1" smtClean="0">
                <a:latin typeface="Georgia" pitchFamily="18" charset="0"/>
              </a:rPr>
              <a:t>Intelegerea</a:t>
            </a:r>
            <a:r>
              <a:rPr lang="en-US" sz="1800" dirty="0" smtClean="0">
                <a:latin typeface="Georgia" pitchFamily="18" charset="0"/>
              </a:rPr>
              <a:t> </a:t>
            </a:r>
            <a:r>
              <a:rPr lang="en-US" sz="1800" dirty="0" err="1" smtClean="0">
                <a:latin typeface="Georgia" pitchFamily="18" charset="0"/>
              </a:rPr>
              <a:t>inexacta</a:t>
            </a:r>
            <a:r>
              <a:rPr lang="en-US" sz="1800" dirty="0" smtClean="0">
                <a:latin typeface="Georgia" pitchFamily="18" charset="0"/>
              </a:rPr>
              <a:t> a </a:t>
            </a:r>
            <a:r>
              <a:rPr lang="en-US" sz="1800" dirty="0" err="1" smtClean="0">
                <a:latin typeface="Georgia" pitchFamily="18" charset="0"/>
              </a:rPr>
              <a:t>drepturilor</a:t>
            </a:r>
            <a:r>
              <a:rPr lang="en-US" sz="1800" dirty="0" smtClean="0">
                <a:latin typeface="Georgia" pitchFamily="18" charset="0"/>
              </a:rPr>
              <a:t> </a:t>
            </a:r>
            <a:r>
              <a:rPr lang="en-US" sz="1800" dirty="0" err="1" smtClean="0">
                <a:latin typeface="Georgia" pitchFamily="18" charset="0"/>
              </a:rPr>
              <a:t>si</a:t>
            </a:r>
            <a:r>
              <a:rPr lang="en-US" sz="1800" dirty="0" smtClean="0">
                <a:latin typeface="Georgia" pitchFamily="18" charset="0"/>
              </a:rPr>
              <a:t> </a:t>
            </a:r>
            <a:r>
              <a:rPr lang="en-US" sz="1800" dirty="0" err="1" smtClean="0">
                <a:latin typeface="Georgia" pitchFamily="18" charset="0"/>
              </a:rPr>
              <a:t>obligatiilor</a:t>
            </a:r>
            <a:r>
              <a:rPr lang="en-US" sz="1800" dirty="0" smtClean="0">
                <a:latin typeface="Georgia" pitchFamily="18" charset="0"/>
              </a:rPr>
              <a:t> </a:t>
            </a:r>
            <a:r>
              <a:rPr lang="en-US" sz="1800" dirty="0" err="1" smtClean="0">
                <a:latin typeface="Georgia" pitchFamily="18" charset="0"/>
              </a:rPr>
              <a:t>beneficiarului</a:t>
            </a:r>
            <a:r>
              <a:rPr lang="en-US" sz="1800" dirty="0" smtClean="0">
                <a:latin typeface="Georgia" pitchFamily="18" charset="0"/>
              </a:rPr>
              <a:t>, conform </a:t>
            </a:r>
            <a:r>
              <a:rPr lang="en-US" sz="1800" dirty="0" err="1" smtClean="0">
                <a:latin typeface="Georgia" pitchFamily="18" charset="0"/>
              </a:rPr>
              <a:t>contractului</a:t>
            </a:r>
            <a:r>
              <a:rPr lang="en-US" sz="1800" dirty="0" smtClean="0">
                <a:latin typeface="Georgia" pitchFamily="18" charset="0"/>
              </a:rPr>
              <a:t> de </a:t>
            </a:r>
            <a:r>
              <a:rPr lang="en-US" sz="1800" dirty="0" err="1" smtClean="0">
                <a:latin typeface="Georgia" pitchFamily="18" charset="0"/>
              </a:rPr>
              <a:t>finantare</a:t>
            </a:r>
            <a:r>
              <a:rPr lang="en-US" sz="1800" dirty="0" smtClean="0">
                <a:latin typeface="Georgia" pitchFamily="18" charset="0"/>
              </a:rPr>
              <a:t> </a:t>
            </a:r>
            <a:r>
              <a:rPr lang="en-US" sz="1800" dirty="0" err="1" smtClean="0">
                <a:latin typeface="Georgia" pitchFamily="18" charset="0"/>
              </a:rPr>
              <a:t>nerambursabila</a:t>
            </a:r>
            <a:r>
              <a:rPr lang="en-US" sz="1800" dirty="0" smtClean="0">
                <a:latin typeface="Georgia" pitchFamily="18" charset="0"/>
              </a:rPr>
              <a:t> </a:t>
            </a:r>
            <a:r>
              <a:rPr lang="en-US" sz="1800" dirty="0" err="1" smtClean="0">
                <a:latin typeface="Georgia" pitchFamily="18" charset="0"/>
              </a:rPr>
              <a:t>semnat</a:t>
            </a:r>
            <a:endParaRPr lang="en-US" sz="1800" dirty="0">
              <a:latin typeface="Georgia" pitchFamily="18" charset="0"/>
            </a:endParaRPr>
          </a:p>
        </p:txBody>
      </p:sp>
      <p:sp>
        <p:nvSpPr>
          <p:cNvPr id="5" name="Slide Number Placeholder 4"/>
          <p:cNvSpPr>
            <a:spLocks noGrp="1"/>
          </p:cNvSpPr>
          <p:nvPr>
            <p:ph type="sldNum" sz="quarter" idx="10"/>
          </p:nvPr>
        </p:nvSpPr>
        <p:spPr/>
        <p:txBody>
          <a:bodyPr/>
          <a:lstStyle/>
          <a:p>
            <a:pPr>
              <a:defRPr/>
            </a:pPr>
            <a:fld id="{C8B7E6F3-7843-4AE6-BD2A-C45CA149C7E3}" type="slidenum">
              <a:rPr lang="en-US" smtClean="0"/>
              <a:pPr>
                <a:defRPr/>
              </a:pPr>
              <a:t>10</a:t>
            </a:fld>
            <a:endParaRPr lang="en-US"/>
          </a:p>
        </p:txBody>
      </p:sp>
    </p:spTree>
    <p:extLst>
      <p:ext uri="{BB962C8B-B14F-4D97-AF65-F5344CB8AC3E}">
        <p14:creationId xmlns="" xmlns:p14="http://schemas.microsoft.com/office/powerpoint/2010/main" val="1714382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9"/>
          <p:cNvSpPr>
            <a:spLocks noGrp="1"/>
          </p:cNvSpPr>
          <p:nvPr>
            <p:ph type="title"/>
          </p:nvPr>
        </p:nvSpPr>
        <p:spPr/>
        <p:txBody>
          <a:bodyPr/>
          <a:lstStyle/>
          <a:p>
            <a:pPr eaLnBrk="1" hangingPunct="1"/>
            <a:r>
              <a:rPr lang="en-US" sz="2800" b="1" kern="1200" dirty="0" smtClean="0">
                <a:solidFill>
                  <a:srgbClr val="000000"/>
                </a:solidFill>
                <a:latin typeface="Georgia" pitchFamily="18" charset="0"/>
                <a:ea typeface="+mn-ea"/>
                <a:cs typeface="+mn-cs"/>
              </a:rPr>
              <a:t>CEC Bank – </a:t>
            </a:r>
            <a:r>
              <a:rPr lang="en-US" sz="2800" b="1" kern="1200" dirty="0" err="1" smtClean="0">
                <a:solidFill>
                  <a:srgbClr val="000000"/>
                </a:solidFill>
                <a:latin typeface="Georgia" pitchFamily="18" charset="0"/>
                <a:ea typeface="+mn-ea"/>
                <a:cs typeface="+mn-cs"/>
              </a:rPr>
              <a:t>sustine</a:t>
            </a:r>
            <a:r>
              <a:rPr lang="en-US" sz="2800" b="1" kern="1200" dirty="0" smtClean="0">
                <a:solidFill>
                  <a:srgbClr val="000000"/>
                </a:solidFill>
                <a:latin typeface="Georgia" pitchFamily="18" charset="0"/>
                <a:ea typeface="+mn-ea"/>
                <a:cs typeface="+mn-cs"/>
              </a:rPr>
              <a:t> IMM-</a:t>
            </a:r>
            <a:r>
              <a:rPr lang="en-US" sz="2800" b="1" kern="1200" dirty="0" err="1" smtClean="0">
                <a:solidFill>
                  <a:srgbClr val="000000"/>
                </a:solidFill>
                <a:latin typeface="Georgia" pitchFamily="18" charset="0"/>
                <a:ea typeface="+mn-ea"/>
                <a:cs typeface="+mn-cs"/>
              </a:rPr>
              <a:t>urile</a:t>
            </a:r>
            <a:endParaRPr lang="en-US" sz="2800" b="1" kern="1200" dirty="0" smtClean="0">
              <a:solidFill>
                <a:srgbClr val="000000"/>
              </a:solidFill>
              <a:latin typeface="Georgia" pitchFamily="18" charset="0"/>
              <a:ea typeface="+mn-ea"/>
              <a:cs typeface="+mn-cs"/>
            </a:endParaRPr>
          </a:p>
        </p:txBody>
      </p:sp>
      <p:sp>
        <p:nvSpPr>
          <p:cNvPr id="20483" name="Content Placeholder 11"/>
          <p:cNvSpPr>
            <a:spLocks noGrp="1"/>
          </p:cNvSpPr>
          <p:nvPr>
            <p:ph sz="half" idx="2"/>
          </p:nvPr>
        </p:nvSpPr>
        <p:spPr bwMode="auto">
          <a:xfrm>
            <a:off x="2286000" y="2057400"/>
            <a:ext cx="6400800" cy="3090862"/>
          </a:xfrm>
          <a:noFill/>
          <a:ln>
            <a:miter lim="800000"/>
            <a:headEnd/>
            <a:tailEnd/>
          </a:ln>
        </p:spPr>
        <p:txBody>
          <a:bodyPr vert="horz" wrap="square" lIns="91440" tIns="45720" rIns="91440" bIns="45720" numCol="1" anchor="t" anchorCtr="0" compatLnSpc="1">
            <a:prstTxWarp prst="textNoShape">
              <a:avLst/>
            </a:prstTxWarp>
          </a:bodyPr>
          <a:lstStyle/>
          <a:p>
            <a:pPr indent="0" algn="just" eaLnBrk="1" hangingPunct="1">
              <a:spcBef>
                <a:spcPts val="600"/>
              </a:spcBef>
              <a:buFont typeface="Arial" charset="0"/>
              <a:buNone/>
            </a:pPr>
            <a:r>
              <a:rPr lang="en-US" sz="1800" dirty="0" err="1" smtClean="0">
                <a:latin typeface="Georgia" pitchFamily="18" charset="0"/>
              </a:rPr>
              <a:t>credite</a:t>
            </a:r>
            <a:r>
              <a:rPr lang="en-US" sz="1800" dirty="0" smtClean="0">
                <a:latin typeface="Georgia" pitchFamily="18" charset="0"/>
              </a:rPr>
              <a:t> </a:t>
            </a:r>
            <a:r>
              <a:rPr lang="en-US" sz="1800" dirty="0" err="1" smtClean="0">
                <a:latin typeface="Georgia" pitchFamily="18" charset="0"/>
              </a:rPr>
              <a:t>acordate</a:t>
            </a:r>
            <a:r>
              <a:rPr lang="en-US" sz="1800" dirty="0" smtClean="0">
                <a:latin typeface="Georgia" pitchFamily="18" charset="0"/>
              </a:rPr>
              <a:t> IMM–</a:t>
            </a:r>
            <a:r>
              <a:rPr lang="en-US" sz="1800" dirty="0" err="1" smtClean="0">
                <a:latin typeface="Georgia" pitchFamily="18" charset="0"/>
              </a:rPr>
              <a:t>urilor</a:t>
            </a:r>
            <a:r>
              <a:rPr lang="en-US" sz="1800" dirty="0" smtClean="0">
                <a:latin typeface="Georgia" pitchFamily="18" charset="0"/>
              </a:rPr>
              <a:t> in </a:t>
            </a:r>
            <a:r>
              <a:rPr lang="en-US" sz="1800" dirty="0" err="1" smtClean="0">
                <a:latin typeface="Georgia" pitchFamily="18" charset="0"/>
              </a:rPr>
              <a:t>perioada</a:t>
            </a:r>
            <a:r>
              <a:rPr lang="en-US" sz="1800" dirty="0" smtClean="0">
                <a:latin typeface="Georgia" pitchFamily="18" charset="0"/>
              </a:rPr>
              <a:t> </a:t>
            </a:r>
            <a:r>
              <a:rPr lang="en-US" sz="1800" dirty="0" err="1" smtClean="0">
                <a:latin typeface="Georgia" pitchFamily="18" charset="0"/>
              </a:rPr>
              <a:t>ianuarie</a:t>
            </a:r>
            <a:r>
              <a:rPr lang="en-US" sz="1800" dirty="0" smtClean="0">
                <a:latin typeface="Georgia" pitchFamily="18" charset="0"/>
              </a:rPr>
              <a:t> 2008 – </a:t>
            </a:r>
            <a:r>
              <a:rPr lang="en-US" sz="1800" dirty="0" err="1" smtClean="0">
                <a:latin typeface="Georgia" pitchFamily="18" charset="0"/>
              </a:rPr>
              <a:t>decembrie</a:t>
            </a:r>
            <a:r>
              <a:rPr lang="en-US" sz="1800" dirty="0" smtClean="0">
                <a:latin typeface="Georgia" pitchFamily="18" charset="0"/>
              </a:rPr>
              <a:t> 2014</a:t>
            </a:r>
          </a:p>
          <a:p>
            <a:pPr marL="365760" indent="0" algn="just" eaLnBrk="1" hangingPunct="1">
              <a:spcBef>
                <a:spcPts val="600"/>
              </a:spcBef>
              <a:buFont typeface="Arial" charset="0"/>
              <a:buNone/>
            </a:pPr>
            <a:endParaRPr lang="en-US" sz="1800" dirty="0" smtClean="0">
              <a:latin typeface="Georgia" pitchFamily="18" charset="0"/>
            </a:endParaRPr>
          </a:p>
          <a:p>
            <a:pPr marL="365760" indent="0" algn="just" eaLnBrk="1" hangingPunct="1">
              <a:spcBef>
                <a:spcPts val="600"/>
              </a:spcBef>
              <a:buFont typeface="Arial" charset="0"/>
              <a:buNone/>
            </a:pPr>
            <a:endParaRPr lang="en-US" sz="800" dirty="0" smtClean="0">
              <a:latin typeface="Georgia" pitchFamily="18" charset="0"/>
            </a:endParaRPr>
          </a:p>
          <a:p>
            <a:pPr indent="0" algn="just" eaLnBrk="1" hangingPunct="1">
              <a:spcBef>
                <a:spcPts val="600"/>
              </a:spcBef>
              <a:buFont typeface="Arial" charset="0"/>
              <a:buNone/>
            </a:pPr>
            <a:r>
              <a:rPr lang="en-US" sz="1800" dirty="0" err="1" smtClean="0">
                <a:latin typeface="Georgia" pitchFamily="18" charset="0"/>
              </a:rPr>
              <a:t>valoarea</a:t>
            </a:r>
            <a:r>
              <a:rPr lang="en-US" sz="1800" dirty="0" smtClean="0">
                <a:latin typeface="Georgia" pitchFamily="18" charset="0"/>
              </a:rPr>
              <a:t> </a:t>
            </a:r>
            <a:r>
              <a:rPr lang="en-US" sz="1800" dirty="0" err="1" smtClean="0">
                <a:latin typeface="Georgia" pitchFamily="18" charset="0"/>
              </a:rPr>
              <a:t>acestor</a:t>
            </a:r>
            <a:r>
              <a:rPr lang="en-US" sz="1800" dirty="0" smtClean="0">
                <a:latin typeface="Georgia" pitchFamily="18" charset="0"/>
              </a:rPr>
              <a:t> </a:t>
            </a:r>
            <a:r>
              <a:rPr lang="en-US" sz="1800" dirty="0" err="1" smtClean="0">
                <a:latin typeface="Georgia" pitchFamily="18" charset="0"/>
              </a:rPr>
              <a:t>credite</a:t>
            </a:r>
            <a:endParaRPr lang="en-US" sz="1800" dirty="0" smtClean="0">
              <a:latin typeface="Georgia" pitchFamily="18" charset="0"/>
            </a:endParaRPr>
          </a:p>
          <a:p>
            <a:pPr indent="0" algn="just" eaLnBrk="1" hangingPunct="1">
              <a:spcBef>
                <a:spcPts val="600"/>
              </a:spcBef>
              <a:buFont typeface="Arial" charset="0"/>
              <a:buNone/>
            </a:pPr>
            <a:endParaRPr lang="en-US" sz="1800" dirty="0" smtClean="0">
              <a:latin typeface="Georgia" pitchFamily="18" charset="0"/>
            </a:endParaRPr>
          </a:p>
          <a:p>
            <a:pPr indent="0" algn="just" eaLnBrk="1" hangingPunct="1">
              <a:spcBef>
                <a:spcPts val="600"/>
              </a:spcBef>
              <a:buFont typeface="Arial" charset="0"/>
              <a:buNone/>
            </a:pPr>
            <a:endParaRPr lang="en-US" sz="800" dirty="0" smtClean="0">
              <a:latin typeface="Georgia" pitchFamily="18" charset="0"/>
            </a:endParaRPr>
          </a:p>
          <a:p>
            <a:pPr indent="0" algn="just" eaLnBrk="1" hangingPunct="1">
              <a:spcBef>
                <a:spcPts val="600"/>
              </a:spcBef>
              <a:buFont typeface="Arial" charset="0"/>
              <a:buNone/>
            </a:pPr>
            <a:r>
              <a:rPr lang="en-US" sz="1800" dirty="0" err="1" smtClean="0">
                <a:latin typeface="Georgia" pitchFamily="18" charset="0"/>
              </a:rPr>
              <a:t>ponderea</a:t>
            </a:r>
            <a:r>
              <a:rPr lang="en-US" sz="1800" dirty="0" smtClean="0">
                <a:latin typeface="Georgia" pitchFamily="18" charset="0"/>
              </a:rPr>
              <a:t> </a:t>
            </a:r>
            <a:r>
              <a:rPr lang="en-US" sz="1800" dirty="0" err="1" smtClean="0">
                <a:latin typeface="Georgia" pitchFamily="18" charset="0"/>
              </a:rPr>
              <a:t>soldului</a:t>
            </a:r>
            <a:r>
              <a:rPr lang="en-US" sz="1800" dirty="0" smtClean="0">
                <a:latin typeface="Georgia" pitchFamily="18" charset="0"/>
              </a:rPr>
              <a:t> de </a:t>
            </a:r>
            <a:r>
              <a:rPr lang="en-US" sz="1800" dirty="0" err="1" smtClean="0">
                <a:latin typeface="Georgia" pitchFamily="18" charset="0"/>
              </a:rPr>
              <a:t>credite</a:t>
            </a:r>
            <a:r>
              <a:rPr lang="en-US" sz="1800" dirty="0" smtClean="0">
                <a:latin typeface="Georgia" pitchFamily="18" charset="0"/>
              </a:rPr>
              <a:t> </a:t>
            </a:r>
            <a:r>
              <a:rPr lang="en-US" sz="1800" dirty="0" err="1" smtClean="0">
                <a:latin typeface="Georgia" pitchFamily="18" charset="0"/>
              </a:rPr>
              <a:t>acordate</a:t>
            </a:r>
            <a:r>
              <a:rPr lang="en-US" sz="1800" dirty="0" smtClean="0">
                <a:latin typeface="Georgia" pitchFamily="18" charset="0"/>
              </a:rPr>
              <a:t> IMM-</a:t>
            </a:r>
            <a:r>
              <a:rPr lang="en-US" sz="1800" dirty="0" err="1" smtClean="0">
                <a:latin typeface="Georgia" pitchFamily="18" charset="0"/>
              </a:rPr>
              <a:t>urilor</a:t>
            </a:r>
            <a:r>
              <a:rPr lang="en-US" sz="1800" dirty="0" smtClean="0">
                <a:latin typeface="Georgia" pitchFamily="18" charset="0"/>
              </a:rPr>
              <a:t> la 31 </a:t>
            </a:r>
            <a:r>
              <a:rPr lang="en-US" sz="1800" dirty="0" err="1" smtClean="0">
                <a:latin typeface="Georgia" pitchFamily="18" charset="0"/>
              </a:rPr>
              <a:t>Decembrie</a:t>
            </a:r>
            <a:r>
              <a:rPr lang="en-US" sz="1800" dirty="0" smtClean="0">
                <a:latin typeface="Georgia" pitchFamily="18" charset="0"/>
              </a:rPr>
              <a:t> 2014</a:t>
            </a:r>
          </a:p>
        </p:txBody>
      </p:sp>
      <p:sp>
        <p:nvSpPr>
          <p:cNvPr id="20485" name="Rectangle 3"/>
          <p:cNvSpPr>
            <a:spLocks noChangeArrowheads="1"/>
          </p:cNvSpPr>
          <p:nvPr/>
        </p:nvSpPr>
        <p:spPr bwMode="auto">
          <a:xfrm>
            <a:off x="395288" y="681038"/>
            <a:ext cx="8532812" cy="584200"/>
          </a:xfrm>
          <a:prstGeom prst="rect">
            <a:avLst/>
          </a:prstGeom>
          <a:noFill/>
          <a:ln w="9525">
            <a:noFill/>
            <a:miter lim="800000"/>
            <a:headEnd/>
            <a:tailEnd/>
          </a:ln>
        </p:spPr>
        <p:txBody>
          <a:bodyPr anchor="ctr">
            <a:spAutoFit/>
          </a:bodyPr>
          <a:lstStyle/>
          <a:p>
            <a:pPr algn="ctr"/>
            <a:endParaRPr lang="ro-RO" sz="3200" b="1">
              <a:solidFill>
                <a:srgbClr val="000000"/>
              </a:solidFill>
              <a:latin typeface="Georgia" pitchFamily="18" charset="0"/>
            </a:endParaRPr>
          </a:p>
        </p:txBody>
      </p:sp>
      <p:sp>
        <p:nvSpPr>
          <p:cNvPr id="6" name="Rectangle 7"/>
          <p:cNvSpPr>
            <a:spLocks noChangeArrowheads="1"/>
          </p:cNvSpPr>
          <p:nvPr/>
        </p:nvSpPr>
        <p:spPr bwMode="auto">
          <a:xfrm>
            <a:off x="533400" y="2057400"/>
            <a:ext cx="1981200" cy="609600"/>
          </a:xfrm>
          <a:prstGeom prst="rect">
            <a:avLst/>
          </a:prstGeom>
          <a:gradFill flip="none" rotWithShape="1">
            <a:gsLst>
              <a:gs pos="0">
                <a:srgbClr val="FFFFCC"/>
              </a:gs>
              <a:gs pos="50000">
                <a:srgbClr val="9CB86E"/>
              </a:gs>
              <a:gs pos="100000">
                <a:srgbClr val="156B13"/>
              </a:gs>
            </a:gsLst>
            <a:lin ang="5400000" scaled="1"/>
            <a:tileRect/>
          </a:gradFill>
          <a:ln w="9525">
            <a:noFill/>
            <a:miter lim="800000"/>
            <a:headEnd/>
            <a:tailEnd/>
          </a:ln>
          <a:effectLst>
            <a:outerShdw blurRad="50800" dist="38100" dir="2700000" algn="tl" rotWithShape="0">
              <a:prstClr val="black">
                <a:alpha val="40000"/>
              </a:prstClr>
            </a:outerShdw>
          </a:effectLst>
        </p:spPr>
        <p:txBody>
          <a:bodyPr wrap="none" anchor="ctr"/>
          <a:lstStyle/>
          <a:p>
            <a:pPr algn="ctr" eaLnBrk="1" hangingPunct="1">
              <a:spcBef>
                <a:spcPts val="600"/>
              </a:spcBef>
            </a:pPr>
            <a:r>
              <a:rPr lang="en-US" b="1" dirty="0" smtClean="0">
                <a:latin typeface="Georgia" pitchFamily="18" charset="0"/>
              </a:rPr>
              <a:t>~ 136 </a:t>
            </a:r>
            <a:r>
              <a:rPr lang="en-US" b="1" dirty="0" err="1" smtClean="0">
                <a:latin typeface="Georgia" pitchFamily="18" charset="0"/>
              </a:rPr>
              <a:t>mii</a:t>
            </a:r>
            <a:endParaRPr lang="en-US" b="1" dirty="0" smtClean="0">
              <a:latin typeface="Georgia" pitchFamily="18" charset="0"/>
            </a:endParaRPr>
          </a:p>
        </p:txBody>
      </p:sp>
      <p:sp>
        <p:nvSpPr>
          <p:cNvPr id="7" name="Rectangle 7"/>
          <p:cNvSpPr>
            <a:spLocks noChangeArrowheads="1"/>
          </p:cNvSpPr>
          <p:nvPr/>
        </p:nvSpPr>
        <p:spPr bwMode="auto">
          <a:xfrm>
            <a:off x="533400" y="3124200"/>
            <a:ext cx="1981200" cy="609600"/>
          </a:xfrm>
          <a:prstGeom prst="rect">
            <a:avLst/>
          </a:prstGeom>
          <a:gradFill flip="none" rotWithShape="1">
            <a:gsLst>
              <a:gs pos="0">
                <a:srgbClr val="FFFFCC"/>
              </a:gs>
              <a:gs pos="50000">
                <a:srgbClr val="9CB86E"/>
              </a:gs>
              <a:gs pos="100000">
                <a:srgbClr val="156B13"/>
              </a:gs>
            </a:gsLst>
            <a:lin ang="5400000" scaled="1"/>
            <a:tileRect/>
          </a:gradFill>
          <a:ln w="9525">
            <a:noFill/>
            <a:miter lim="800000"/>
            <a:headEnd/>
            <a:tailEnd/>
          </a:ln>
          <a:effectLst>
            <a:outerShdw blurRad="50800" dist="38100" dir="2700000" algn="tl" rotWithShape="0">
              <a:prstClr val="black">
                <a:alpha val="40000"/>
              </a:prstClr>
            </a:outerShdw>
          </a:effectLst>
        </p:spPr>
        <p:txBody>
          <a:bodyPr wrap="none" anchor="ctr"/>
          <a:lstStyle/>
          <a:p>
            <a:pPr algn="ctr" eaLnBrk="1" hangingPunct="1">
              <a:spcBef>
                <a:spcPts val="600"/>
              </a:spcBef>
            </a:pPr>
            <a:r>
              <a:rPr lang="en-US" b="1" dirty="0" smtClean="0">
                <a:latin typeface="Georgia" pitchFamily="18" charset="0"/>
              </a:rPr>
              <a:t>~ 17 </a:t>
            </a:r>
            <a:r>
              <a:rPr lang="en-US" b="1" dirty="0" err="1" smtClean="0">
                <a:latin typeface="Georgia" pitchFamily="18" charset="0"/>
              </a:rPr>
              <a:t>mld</a:t>
            </a:r>
            <a:r>
              <a:rPr lang="en-US" b="1" dirty="0" smtClean="0">
                <a:latin typeface="Georgia" pitchFamily="18" charset="0"/>
              </a:rPr>
              <a:t>. lei</a:t>
            </a:r>
          </a:p>
        </p:txBody>
      </p:sp>
      <p:sp>
        <p:nvSpPr>
          <p:cNvPr id="8" name="Rectangle 7"/>
          <p:cNvSpPr>
            <a:spLocks noChangeArrowheads="1"/>
          </p:cNvSpPr>
          <p:nvPr/>
        </p:nvSpPr>
        <p:spPr bwMode="auto">
          <a:xfrm>
            <a:off x="533400" y="4191000"/>
            <a:ext cx="1981200" cy="609600"/>
          </a:xfrm>
          <a:prstGeom prst="rect">
            <a:avLst/>
          </a:prstGeom>
          <a:gradFill flip="none" rotWithShape="1">
            <a:gsLst>
              <a:gs pos="0">
                <a:srgbClr val="FFFFCC"/>
              </a:gs>
              <a:gs pos="50000">
                <a:srgbClr val="9CB86E"/>
              </a:gs>
              <a:gs pos="100000">
                <a:srgbClr val="156B13"/>
              </a:gs>
            </a:gsLst>
            <a:lin ang="5400000" scaled="1"/>
            <a:tileRect/>
          </a:gradFill>
          <a:ln w="9525">
            <a:noFill/>
            <a:miter lim="800000"/>
            <a:headEnd/>
            <a:tailEnd/>
          </a:ln>
          <a:effectLst>
            <a:outerShdw blurRad="50800" dist="38100" dir="2700000" algn="tl" rotWithShape="0">
              <a:prstClr val="black">
                <a:alpha val="40000"/>
              </a:prstClr>
            </a:outerShdw>
          </a:effectLst>
        </p:spPr>
        <p:txBody>
          <a:bodyPr wrap="none" anchor="ctr"/>
          <a:lstStyle/>
          <a:p>
            <a:pPr algn="ctr" eaLnBrk="1" hangingPunct="1">
              <a:spcBef>
                <a:spcPts val="600"/>
              </a:spcBef>
            </a:pPr>
            <a:r>
              <a:rPr lang="en-US" b="1" dirty="0" smtClean="0">
                <a:latin typeface="Georgia" pitchFamily="18" charset="0"/>
              </a:rPr>
              <a:t>~ 43%</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9"/>
          <p:cNvSpPr>
            <a:spLocks noGrp="1"/>
          </p:cNvSpPr>
          <p:nvPr>
            <p:ph type="title"/>
          </p:nvPr>
        </p:nvSpPr>
        <p:spPr>
          <a:xfrm>
            <a:off x="457200" y="457200"/>
            <a:ext cx="8229600" cy="1143000"/>
          </a:xfrm>
        </p:spPr>
        <p:txBody>
          <a:bodyPr/>
          <a:lstStyle/>
          <a:p>
            <a:pPr eaLnBrk="1" hangingPunct="1"/>
            <a:r>
              <a:rPr lang="ro-RO" sz="2800" b="1" kern="1200" dirty="0" smtClean="0">
                <a:solidFill>
                  <a:srgbClr val="000000"/>
                </a:solidFill>
                <a:latin typeface="Georgia" pitchFamily="18" charset="0"/>
                <a:ea typeface="+mn-ea"/>
                <a:cs typeface="+mn-cs"/>
              </a:rPr>
              <a:t>Finantare pentru IMM-uri</a:t>
            </a:r>
            <a:r>
              <a:rPr lang="en-US" sz="2800" b="1" kern="1200" dirty="0" smtClean="0">
                <a:solidFill>
                  <a:srgbClr val="000000"/>
                </a:solidFill>
                <a:latin typeface="Georgia" pitchFamily="18" charset="0"/>
                <a:ea typeface="+mn-ea"/>
                <a:cs typeface="+mn-cs"/>
              </a:rPr>
              <a:t> din </a:t>
            </a:r>
            <a:r>
              <a:rPr lang="en-US" sz="2800" b="1" kern="1200" dirty="0" err="1" smtClean="0">
                <a:solidFill>
                  <a:srgbClr val="000000"/>
                </a:solidFill>
                <a:latin typeface="Georgia" pitchFamily="18" charset="0"/>
                <a:ea typeface="+mn-ea"/>
                <a:cs typeface="+mn-cs"/>
              </a:rPr>
              <a:t>programe</a:t>
            </a:r>
            <a:r>
              <a:rPr lang="en-US" sz="2800" b="1" kern="1200" dirty="0" smtClean="0">
                <a:solidFill>
                  <a:srgbClr val="000000"/>
                </a:solidFill>
                <a:latin typeface="Georgia" pitchFamily="18" charset="0"/>
                <a:ea typeface="+mn-ea"/>
                <a:cs typeface="+mn-cs"/>
              </a:rPr>
              <a:t> </a:t>
            </a:r>
            <a:r>
              <a:rPr lang="en-US" sz="2800" b="1" kern="1200" dirty="0" err="1" smtClean="0">
                <a:solidFill>
                  <a:srgbClr val="000000"/>
                </a:solidFill>
                <a:latin typeface="Georgia" pitchFamily="18" charset="0"/>
                <a:ea typeface="+mn-ea"/>
                <a:cs typeface="+mn-cs"/>
              </a:rPr>
              <a:t>externe</a:t>
            </a:r>
            <a:r>
              <a:rPr lang="ro-RO" sz="2800" dirty="0" smtClean="0">
                <a:solidFill>
                  <a:srgbClr val="004818"/>
                </a:solidFill>
                <a:latin typeface="Georgia" pitchFamily="18" charset="0"/>
              </a:rPr>
              <a:t/>
            </a:r>
            <a:br>
              <a:rPr lang="ro-RO" sz="2800" dirty="0" smtClean="0">
                <a:solidFill>
                  <a:srgbClr val="004818"/>
                </a:solidFill>
                <a:latin typeface="Georgia" pitchFamily="18" charset="0"/>
              </a:rPr>
            </a:br>
            <a:endParaRPr lang="en-US" sz="2800" b="1" kern="1200" dirty="0" smtClean="0">
              <a:solidFill>
                <a:srgbClr val="000000"/>
              </a:solidFill>
              <a:latin typeface="Georgia" pitchFamily="18" charset="0"/>
              <a:ea typeface="+mn-ea"/>
              <a:cs typeface="+mn-cs"/>
            </a:endParaRPr>
          </a:p>
        </p:txBody>
      </p:sp>
      <p:pic>
        <p:nvPicPr>
          <p:cNvPr id="7" name="Picture 17" descr="frunza Bei -"/>
          <p:cNvPicPr>
            <a:picLocks noChangeAspect="1" noChangeArrowheads="1"/>
          </p:cNvPicPr>
          <p:nvPr/>
        </p:nvPicPr>
        <p:blipFill>
          <a:blip r:embed="rId2" cstate="print"/>
          <a:srcRect/>
          <a:stretch>
            <a:fillRect/>
          </a:stretch>
        </p:blipFill>
        <p:spPr bwMode="auto">
          <a:xfrm>
            <a:off x="457200" y="1600200"/>
            <a:ext cx="2016125" cy="1292225"/>
          </a:xfrm>
          <a:prstGeom prst="rect">
            <a:avLst/>
          </a:prstGeom>
          <a:noFill/>
          <a:ln w="9525">
            <a:noFill/>
            <a:miter lim="800000"/>
            <a:headEnd/>
            <a:tailEnd/>
          </a:ln>
        </p:spPr>
      </p:pic>
      <p:pic>
        <p:nvPicPr>
          <p:cNvPr id="8" name="Picture 3"/>
          <p:cNvPicPr>
            <a:picLocks noChangeAspect="1" noChangeArrowheads="1"/>
          </p:cNvPicPr>
          <p:nvPr/>
        </p:nvPicPr>
        <p:blipFill>
          <a:blip r:embed="rId3" cstate="print"/>
          <a:srcRect/>
          <a:stretch>
            <a:fillRect/>
          </a:stretch>
        </p:blipFill>
        <p:spPr bwMode="auto">
          <a:xfrm>
            <a:off x="609600" y="4419600"/>
            <a:ext cx="1878012" cy="1609725"/>
          </a:xfrm>
          <a:prstGeom prst="rect">
            <a:avLst/>
          </a:prstGeom>
          <a:noFill/>
          <a:ln w="9525" algn="ctr">
            <a:noFill/>
            <a:miter lim="800000"/>
            <a:headEnd/>
            <a:tailEnd/>
          </a:ln>
          <a:effectLst/>
        </p:spPr>
      </p:pic>
      <p:pic>
        <p:nvPicPr>
          <p:cNvPr id="9" name="Picture 18" descr="frunza imm elvetia"/>
          <p:cNvPicPr>
            <a:picLocks noChangeAspect="1" noChangeArrowheads="1"/>
          </p:cNvPicPr>
          <p:nvPr/>
        </p:nvPicPr>
        <p:blipFill>
          <a:blip r:embed="rId4" cstate="print"/>
          <a:srcRect/>
          <a:stretch>
            <a:fillRect/>
          </a:stretch>
        </p:blipFill>
        <p:spPr bwMode="auto">
          <a:xfrm>
            <a:off x="457200" y="3124200"/>
            <a:ext cx="2087563" cy="1136650"/>
          </a:xfrm>
          <a:prstGeom prst="rect">
            <a:avLst/>
          </a:prstGeom>
          <a:noFill/>
          <a:ln w="9525">
            <a:noFill/>
            <a:miter lim="800000"/>
            <a:headEnd/>
            <a:tailEnd/>
          </a:ln>
        </p:spPr>
      </p:pic>
      <p:sp>
        <p:nvSpPr>
          <p:cNvPr id="10" name="AutoShape 10"/>
          <p:cNvSpPr>
            <a:spLocks noChangeArrowheads="1"/>
          </p:cNvSpPr>
          <p:nvPr/>
        </p:nvSpPr>
        <p:spPr bwMode="auto">
          <a:xfrm>
            <a:off x="3276600" y="1676400"/>
            <a:ext cx="4953000" cy="838200"/>
          </a:xfrm>
          <a:prstGeom prst="flowChartAlternateProcess">
            <a:avLst/>
          </a:prstGeom>
          <a:solidFill>
            <a:srgbClr val="FFFFFF"/>
          </a:solidFill>
          <a:ln w="28575">
            <a:solidFill>
              <a:srgbClr val="006600"/>
            </a:solidFill>
            <a:miter lim="800000"/>
            <a:headEnd/>
            <a:tailEnd/>
          </a:ln>
        </p:spPr>
        <p:txBody>
          <a:bodyPr wrap="none" anchor="ctr"/>
          <a:lstStyle/>
          <a:p>
            <a:pPr algn="ctr"/>
            <a:r>
              <a:rPr lang="ro-RO" sz="1800" dirty="0">
                <a:solidFill>
                  <a:srgbClr val="000000"/>
                </a:solidFill>
                <a:latin typeface="Georgia" pitchFamily="18" charset="0"/>
              </a:rPr>
              <a:t>Credite acordate din surse </a:t>
            </a:r>
            <a:r>
              <a:rPr lang="ro-RO" sz="1800" dirty="0" smtClean="0">
                <a:solidFill>
                  <a:srgbClr val="000000"/>
                </a:solidFill>
                <a:latin typeface="Georgia" pitchFamily="18" charset="0"/>
              </a:rPr>
              <a:t>atrase</a:t>
            </a:r>
            <a:r>
              <a:rPr lang="en-US" sz="1800" dirty="0" smtClean="0">
                <a:solidFill>
                  <a:srgbClr val="000000"/>
                </a:solidFill>
                <a:latin typeface="Georgia" pitchFamily="18" charset="0"/>
              </a:rPr>
              <a:t> </a:t>
            </a:r>
            <a:r>
              <a:rPr lang="ro-RO" sz="1800" dirty="0" smtClean="0">
                <a:solidFill>
                  <a:srgbClr val="000000"/>
                </a:solidFill>
                <a:latin typeface="Georgia" pitchFamily="18" charset="0"/>
              </a:rPr>
              <a:t>de </a:t>
            </a:r>
            <a:r>
              <a:rPr lang="ro-RO" sz="1800" dirty="0">
                <a:solidFill>
                  <a:srgbClr val="000000"/>
                </a:solidFill>
                <a:latin typeface="Georgia" pitchFamily="18" charset="0"/>
              </a:rPr>
              <a:t>la </a:t>
            </a:r>
            <a:endParaRPr lang="en-US" sz="1800" dirty="0" smtClean="0">
              <a:solidFill>
                <a:srgbClr val="000000"/>
              </a:solidFill>
              <a:latin typeface="Georgia" pitchFamily="18" charset="0"/>
            </a:endParaRPr>
          </a:p>
          <a:p>
            <a:pPr algn="ctr"/>
            <a:r>
              <a:rPr lang="en-US" sz="1800" dirty="0" err="1" smtClean="0">
                <a:solidFill>
                  <a:srgbClr val="000000"/>
                </a:solidFill>
                <a:latin typeface="Georgia" pitchFamily="18" charset="0"/>
              </a:rPr>
              <a:t>Banca</a:t>
            </a:r>
            <a:r>
              <a:rPr lang="en-US" sz="1800" dirty="0" smtClean="0">
                <a:solidFill>
                  <a:srgbClr val="000000"/>
                </a:solidFill>
                <a:latin typeface="Georgia" pitchFamily="18" charset="0"/>
              </a:rPr>
              <a:t> </a:t>
            </a:r>
            <a:r>
              <a:rPr lang="en-US" sz="1800" dirty="0" err="1" smtClean="0">
                <a:solidFill>
                  <a:srgbClr val="000000"/>
                </a:solidFill>
                <a:latin typeface="Georgia" pitchFamily="18" charset="0"/>
              </a:rPr>
              <a:t>Europeana</a:t>
            </a:r>
            <a:r>
              <a:rPr lang="en-US" sz="1800" dirty="0" smtClean="0">
                <a:solidFill>
                  <a:srgbClr val="000000"/>
                </a:solidFill>
                <a:latin typeface="Georgia" pitchFamily="18" charset="0"/>
              </a:rPr>
              <a:t> </a:t>
            </a:r>
            <a:r>
              <a:rPr lang="en-US" sz="1800" dirty="0">
                <a:solidFill>
                  <a:srgbClr val="000000"/>
                </a:solidFill>
                <a:latin typeface="Georgia" pitchFamily="18" charset="0"/>
              </a:rPr>
              <a:t>de </a:t>
            </a:r>
            <a:r>
              <a:rPr lang="en-US" sz="1800" dirty="0" smtClean="0">
                <a:solidFill>
                  <a:srgbClr val="000000"/>
                </a:solidFill>
                <a:latin typeface="Georgia" pitchFamily="18" charset="0"/>
              </a:rPr>
              <a:t> </a:t>
            </a:r>
            <a:r>
              <a:rPr lang="en-US" sz="1800" dirty="0" err="1" smtClean="0">
                <a:solidFill>
                  <a:srgbClr val="000000"/>
                </a:solidFill>
                <a:latin typeface="Georgia" pitchFamily="18" charset="0"/>
              </a:rPr>
              <a:t>Investitii</a:t>
            </a:r>
            <a:endParaRPr lang="ro-RO" sz="1800" b="1" dirty="0">
              <a:solidFill>
                <a:srgbClr val="CC5B44"/>
              </a:solidFill>
              <a:latin typeface="Georgia" pitchFamily="18" charset="0"/>
            </a:endParaRPr>
          </a:p>
        </p:txBody>
      </p:sp>
      <p:sp>
        <p:nvSpPr>
          <p:cNvPr id="11" name="AutoShape 6"/>
          <p:cNvSpPr>
            <a:spLocks noChangeArrowheads="1"/>
          </p:cNvSpPr>
          <p:nvPr/>
        </p:nvSpPr>
        <p:spPr bwMode="auto">
          <a:xfrm>
            <a:off x="3276600" y="3276600"/>
            <a:ext cx="4953000" cy="838200"/>
          </a:xfrm>
          <a:prstGeom prst="flowChartAlternateProcess">
            <a:avLst/>
          </a:prstGeom>
          <a:solidFill>
            <a:srgbClr val="FFFFFF"/>
          </a:solidFill>
          <a:ln w="28575">
            <a:solidFill>
              <a:srgbClr val="006600"/>
            </a:solidFill>
            <a:miter lim="800000"/>
            <a:headEnd/>
            <a:tailEnd/>
          </a:ln>
        </p:spPr>
        <p:txBody>
          <a:bodyPr wrap="none" anchor="ctr"/>
          <a:lstStyle/>
          <a:p>
            <a:pPr algn="ctr"/>
            <a:r>
              <a:rPr lang="ro-RO" dirty="0">
                <a:solidFill>
                  <a:srgbClr val="000000"/>
                </a:solidFill>
                <a:latin typeface="Georgia" pitchFamily="18" charset="0"/>
              </a:rPr>
              <a:t>Credite acordate in cadrul </a:t>
            </a:r>
            <a:r>
              <a:rPr lang="ro-RO" dirty="0" smtClean="0">
                <a:solidFill>
                  <a:srgbClr val="000000"/>
                </a:solidFill>
                <a:latin typeface="Georgia" pitchFamily="18" charset="0"/>
              </a:rPr>
              <a:t>Programului </a:t>
            </a:r>
            <a:endParaRPr lang="en-US" dirty="0" smtClean="0">
              <a:solidFill>
                <a:srgbClr val="000000"/>
              </a:solidFill>
              <a:latin typeface="Georgia" pitchFamily="18" charset="0"/>
            </a:endParaRPr>
          </a:p>
          <a:p>
            <a:pPr algn="ctr"/>
            <a:r>
              <a:rPr lang="en-GB" dirty="0" smtClean="0">
                <a:solidFill>
                  <a:srgbClr val="000000"/>
                </a:solidFill>
                <a:latin typeface="Georgia" pitchFamily="18" charset="0"/>
              </a:rPr>
              <a:t>R</a:t>
            </a:r>
            <a:r>
              <a:rPr lang="ro-RO" dirty="0" smtClean="0">
                <a:solidFill>
                  <a:srgbClr val="000000"/>
                </a:solidFill>
                <a:latin typeface="Georgia" pitchFamily="18" charset="0"/>
              </a:rPr>
              <a:t>omano</a:t>
            </a:r>
            <a:r>
              <a:rPr lang="en-US" dirty="0" smtClean="0">
                <a:solidFill>
                  <a:srgbClr val="000000"/>
                </a:solidFill>
                <a:latin typeface="Georgia" pitchFamily="18" charset="0"/>
              </a:rPr>
              <a:t> </a:t>
            </a:r>
            <a:r>
              <a:rPr lang="ro-RO" dirty="0" smtClean="0">
                <a:solidFill>
                  <a:srgbClr val="000000"/>
                </a:solidFill>
                <a:latin typeface="Georgia" pitchFamily="18" charset="0"/>
              </a:rPr>
              <a:t>-</a:t>
            </a:r>
            <a:r>
              <a:rPr lang="en-GB" dirty="0" smtClean="0">
                <a:solidFill>
                  <a:srgbClr val="000000"/>
                </a:solidFill>
                <a:latin typeface="Georgia" pitchFamily="18" charset="0"/>
              </a:rPr>
              <a:t>E</a:t>
            </a:r>
            <a:r>
              <a:rPr lang="ro-RO" dirty="0" smtClean="0">
                <a:solidFill>
                  <a:srgbClr val="000000"/>
                </a:solidFill>
                <a:latin typeface="Georgia" pitchFamily="18" charset="0"/>
              </a:rPr>
              <a:t>lvetian </a:t>
            </a:r>
            <a:endParaRPr lang="ro-RO" b="1" dirty="0">
              <a:solidFill>
                <a:srgbClr val="CC5B44"/>
              </a:solidFill>
              <a:latin typeface="Georgia" pitchFamily="18" charset="0"/>
            </a:endParaRPr>
          </a:p>
        </p:txBody>
      </p:sp>
      <p:sp>
        <p:nvSpPr>
          <p:cNvPr id="12" name="AutoShape 7"/>
          <p:cNvSpPr>
            <a:spLocks noChangeArrowheads="1"/>
          </p:cNvSpPr>
          <p:nvPr/>
        </p:nvSpPr>
        <p:spPr bwMode="auto">
          <a:xfrm>
            <a:off x="3276600" y="4800600"/>
            <a:ext cx="4953000" cy="762000"/>
          </a:xfrm>
          <a:prstGeom prst="flowChartAlternateProcess">
            <a:avLst/>
          </a:prstGeom>
          <a:solidFill>
            <a:srgbClr val="FFFFFF"/>
          </a:solidFill>
          <a:ln w="28575">
            <a:solidFill>
              <a:srgbClr val="006600"/>
            </a:solidFill>
            <a:miter lim="800000"/>
            <a:headEnd/>
            <a:tailEnd/>
          </a:ln>
        </p:spPr>
        <p:txBody>
          <a:bodyPr wrap="none" anchor="ctr"/>
          <a:lstStyle/>
          <a:p>
            <a:pPr algn="ctr"/>
            <a:r>
              <a:rPr lang="ro-RO" sz="1800" dirty="0">
                <a:solidFill>
                  <a:srgbClr val="000000"/>
                </a:solidFill>
                <a:latin typeface="Georgia" pitchFamily="18" charset="0"/>
              </a:rPr>
              <a:t>Credite acordate in cadrul initiativei </a:t>
            </a:r>
          </a:p>
          <a:p>
            <a:pPr algn="ctr"/>
            <a:r>
              <a:rPr lang="ro-RO" sz="1800" dirty="0" smtClean="0">
                <a:solidFill>
                  <a:srgbClr val="000000"/>
                </a:solidFill>
                <a:latin typeface="Georgia" pitchFamily="18" charset="0"/>
              </a:rPr>
              <a:t>JEREMIE</a:t>
            </a:r>
            <a:r>
              <a:rPr lang="en-US" sz="1800" dirty="0" smtClean="0">
                <a:solidFill>
                  <a:srgbClr val="000000"/>
                </a:solidFill>
                <a:latin typeface="Georgia" pitchFamily="18" charset="0"/>
              </a:rPr>
              <a:t> (</a:t>
            </a:r>
            <a:r>
              <a:rPr lang="en-US" sz="1800" dirty="0" err="1" smtClean="0">
                <a:solidFill>
                  <a:srgbClr val="000000"/>
                </a:solidFill>
                <a:latin typeface="Georgia" pitchFamily="18" charset="0"/>
              </a:rPr>
              <a:t>Fondul</a:t>
            </a:r>
            <a:r>
              <a:rPr lang="en-US" sz="1800" dirty="0" smtClean="0">
                <a:solidFill>
                  <a:srgbClr val="000000"/>
                </a:solidFill>
                <a:latin typeface="Georgia" pitchFamily="18" charset="0"/>
              </a:rPr>
              <a:t> European de </a:t>
            </a:r>
            <a:r>
              <a:rPr lang="en-US" dirty="0" err="1" smtClean="0">
                <a:solidFill>
                  <a:srgbClr val="000000"/>
                </a:solidFill>
                <a:latin typeface="Georgia" pitchFamily="18" charset="0"/>
              </a:rPr>
              <a:t>Investitii</a:t>
            </a:r>
            <a:r>
              <a:rPr lang="en-US" dirty="0" smtClean="0">
                <a:solidFill>
                  <a:srgbClr val="000000"/>
                </a:solidFill>
                <a:latin typeface="Georgia" pitchFamily="18" charset="0"/>
              </a:rPr>
              <a:t>)</a:t>
            </a:r>
            <a:endParaRPr lang="ro-RO" sz="1800" b="1" dirty="0">
              <a:solidFill>
                <a:srgbClr val="CC5B44"/>
              </a:solidFill>
              <a:latin typeface="Georgia"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9"/>
          <p:cNvSpPr>
            <a:spLocks noGrp="1"/>
          </p:cNvSpPr>
          <p:nvPr>
            <p:ph type="title"/>
          </p:nvPr>
        </p:nvSpPr>
        <p:spPr>
          <a:xfrm>
            <a:off x="457200" y="457200"/>
            <a:ext cx="8229600" cy="1143000"/>
          </a:xfrm>
        </p:spPr>
        <p:txBody>
          <a:bodyPr/>
          <a:lstStyle/>
          <a:p>
            <a:pPr eaLnBrk="1" hangingPunct="1"/>
            <a:r>
              <a:rPr lang="ro-RO" sz="2800" b="1" kern="1200" dirty="0" smtClean="0">
                <a:solidFill>
                  <a:srgbClr val="000000"/>
                </a:solidFill>
                <a:latin typeface="Georgia" pitchFamily="18" charset="0"/>
                <a:ea typeface="+mn-ea"/>
                <a:cs typeface="+mn-cs"/>
              </a:rPr>
              <a:t>Finantare pentru IMM-uri</a:t>
            </a:r>
            <a:r>
              <a:rPr lang="en-US" sz="2800" b="1" kern="1200" dirty="0" smtClean="0">
                <a:solidFill>
                  <a:srgbClr val="000000"/>
                </a:solidFill>
                <a:latin typeface="Georgia" pitchFamily="18" charset="0"/>
                <a:ea typeface="+mn-ea"/>
                <a:cs typeface="+mn-cs"/>
              </a:rPr>
              <a:t> din </a:t>
            </a:r>
            <a:r>
              <a:rPr lang="en-US" sz="2800" b="1" kern="1200" dirty="0" err="1" smtClean="0">
                <a:solidFill>
                  <a:srgbClr val="000000"/>
                </a:solidFill>
                <a:latin typeface="Georgia" pitchFamily="18" charset="0"/>
                <a:ea typeface="+mn-ea"/>
                <a:cs typeface="+mn-cs"/>
              </a:rPr>
              <a:t>programe</a:t>
            </a:r>
            <a:r>
              <a:rPr lang="en-US" sz="2800" b="1" kern="1200" dirty="0" smtClean="0">
                <a:solidFill>
                  <a:srgbClr val="000000"/>
                </a:solidFill>
                <a:latin typeface="Georgia" pitchFamily="18" charset="0"/>
                <a:ea typeface="+mn-ea"/>
                <a:cs typeface="+mn-cs"/>
              </a:rPr>
              <a:t> </a:t>
            </a:r>
            <a:r>
              <a:rPr lang="en-US" sz="2800" b="1" kern="1200" dirty="0" err="1" smtClean="0">
                <a:solidFill>
                  <a:srgbClr val="000000"/>
                </a:solidFill>
                <a:latin typeface="Georgia" pitchFamily="18" charset="0"/>
                <a:ea typeface="+mn-ea"/>
                <a:cs typeface="+mn-cs"/>
              </a:rPr>
              <a:t>externe</a:t>
            </a:r>
            <a:r>
              <a:rPr lang="ro-RO" sz="2800" dirty="0" smtClean="0">
                <a:solidFill>
                  <a:srgbClr val="004818"/>
                </a:solidFill>
                <a:latin typeface="Georgia" pitchFamily="18" charset="0"/>
              </a:rPr>
              <a:t/>
            </a:r>
            <a:br>
              <a:rPr lang="ro-RO" sz="2800" dirty="0" smtClean="0">
                <a:solidFill>
                  <a:srgbClr val="004818"/>
                </a:solidFill>
                <a:latin typeface="Georgia" pitchFamily="18" charset="0"/>
              </a:rPr>
            </a:br>
            <a:endParaRPr lang="en-US" sz="2800" b="1" kern="1200" dirty="0" smtClean="0">
              <a:solidFill>
                <a:srgbClr val="000000"/>
              </a:solidFill>
              <a:latin typeface="Georgia" pitchFamily="18" charset="0"/>
              <a:ea typeface="+mn-ea"/>
              <a:cs typeface="+mn-cs"/>
            </a:endParaRPr>
          </a:p>
        </p:txBody>
      </p:sp>
      <p:pic>
        <p:nvPicPr>
          <p:cNvPr id="7" name="Picture 17" descr="frunza Bei -"/>
          <p:cNvPicPr>
            <a:picLocks noChangeAspect="1" noChangeArrowheads="1"/>
          </p:cNvPicPr>
          <p:nvPr/>
        </p:nvPicPr>
        <p:blipFill>
          <a:blip r:embed="rId2" cstate="print"/>
          <a:srcRect/>
          <a:stretch>
            <a:fillRect/>
          </a:stretch>
        </p:blipFill>
        <p:spPr bwMode="auto">
          <a:xfrm>
            <a:off x="457200" y="1600200"/>
            <a:ext cx="2016125" cy="1292225"/>
          </a:xfrm>
          <a:prstGeom prst="rect">
            <a:avLst/>
          </a:prstGeom>
          <a:noFill/>
          <a:ln w="9525">
            <a:noFill/>
            <a:miter lim="800000"/>
            <a:headEnd/>
            <a:tailEnd/>
          </a:ln>
        </p:spPr>
      </p:pic>
      <p:pic>
        <p:nvPicPr>
          <p:cNvPr id="8" name="Picture 3"/>
          <p:cNvPicPr>
            <a:picLocks noChangeAspect="1" noChangeArrowheads="1"/>
          </p:cNvPicPr>
          <p:nvPr/>
        </p:nvPicPr>
        <p:blipFill>
          <a:blip r:embed="rId3" cstate="print"/>
          <a:srcRect/>
          <a:stretch>
            <a:fillRect/>
          </a:stretch>
        </p:blipFill>
        <p:spPr bwMode="auto">
          <a:xfrm>
            <a:off x="609600" y="4419600"/>
            <a:ext cx="1878012" cy="1609725"/>
          </a:xfrm>
          <a:prstGeom prst="rect">
            <a:avLst/>
          </a:prstGeom>
          <a:noFill/>
          <a:ln w="9525" algn="ctr">
            <a:noFill/>
            <a:miter lim="800000"/>
            <a:headEnd/>
            <a:tailEnd/>
          </a:ln>
          <a:effectLst/>
        </p:spPr>
      </p:pic>
      <p:pic>
        <p:nvPicPr>
          <p:cNvPr id="9" name="Picture 18" descr="frunza imm elvetia"/>
          <p:cNvPicPr>
            <a:picLocks noChangeAspect="1" noChangeArrowheads="1"/>
          </p:cNvPicPr>
          <p:nvPr/>
        </p:nvPicPr>
        <p:blipFill>
          <a:blip r:embed="rId4" cstate="print"/>
          <a:srcRect/>
          <a:stretch>
            <a:fillRect/>
          </a:stretch>
        </p:blipFill>
        <p:spPr bwMode="auto">
          <a:xfrm>
            <a:off x="457200" y="3124200"/>
            <a:ext cx="2087563" cy="1136650"/>
          </a:xfrm>
          <a:prstGeom prst="rect">
            <a:avLst/>
          </a:prstGeom>
          <a:noFill/>
          <a:ln w="9525">
            <a:noFill/>
            <a:miter lim="800000"/>
            <a:headEnd/>
            <a:tailEnd/>
          </a:ln>
        </p:spPr>
      </p:pic>
      <p:sp>
        <p:nvSpPr>
          <p:cNvPr id="10" name="Rectangle 9"/>
          <p:cNvSpPr/>
          <p:nvPr/>
        </p:nvSpPr>
        <p:spPr>
          <a:xfrm>
            <a:off x="2819400" y="1828800"/>
            <a:ext cx="5867400" cy="3970318"/>
          </a:xfrm>
          <a:prstGeom prst="rect">
            <a:avLst/>
          </a:prstGeom>
        </p:spPr>
        <p:txBody>
          <a:bodyPr wrap="square">
            <a:spAutoFit/>
          </a:bodyPr>
          <a:lstStyle/>
          <a:p>
            <a:pPr marL="742950" lvl="1" indent="-285750">
              <a:spcBef>
                <a:spcPct val="50000"/>
              </a:spcBef>
              <a:defRPr/>
            </a:pPr>
            <a:r>
              <a:rPr lang="it-IT" b="1" kern="0" dirty="0" smtClean="0">
                <a:latin typeface="Georgia" pitchFamily="18" charset="0"/>
              </a:rPr>
              <a:t>Avantaje pentru clientii IMM</a:t>
            </a:r>
          </a:p>
          <a:p>
            <a:pPr marL="742950" lvl="1" indent="-285750">
              <a:spcBef>
                <a:spcPct val="50000"/>
              </a:spcBef>
              <a:buFont typeface="Wingdings" pitchFamily="2" charset="2"/>
              <a:buChar char="Ø"/>
              <a:defRPr/>
            </a:pPr>
            <a:r>
              <a:rPr lang="it-IT" kern="0" dirty="0" smtClean="0">
                <a:latin typeface="Georgia" pitchFamily="18" charset="0"/>
              </a:rPr>
              <a:t>Dob</a:t>
            </a:r>
            <a:r>
              <a:rPr lang="en-US" kern="0" dirty="0" smtClean="0">
                <a:latin typeface="Georgia" pitchFamily="18" charset="0"/>
              </a:rPr>
              <a:t>a</a:t>
            </a:r>
            <a:r>
              <a:rPr lang="it-IT" kern="0" dirty="0" smtClean="0">
                <a:latin typeface="Georgia" pitchFamily="18" charset="0"/>
              </a:rPr>
              <a:t>nzi atractive pentru investi</a:t>
            </a:r>
            <a:r>
              <a:rPr lang="en-US" kern="0" dirty="0" smtClean="0">
                <a:latin typeface="Georgia" pitchFamily="18" charset="0"/>
              </a:rPr>
              <a:t>t</a:t>
            </a:r>
            <a:r>
              <a:rPr lang="it-IT" kern="0" dirty="0" smtClean="0">
                <a:latin typeface="Georgia" pitchFamily="18" charset="0"/>
              </a:rPr>
              <a:t>ii pe termen mediu </a:t>
            </a:r>
            <a:r>
              <a:rPr lang="ro-RO" kern="0" dirty="0" smtClean="0">
                <a:latin typeface="Georgia" pitchFamily="18" charset="0"/>
              </a:rPr>
              <a:t>ş</a:t>
            </a:r>
            <a:r>
              <a:rPr lang="it-IT" kern="0" dirty="0" smtClean="0">
                <a:latin typeface="Georgia" pitchFamily="18" charset="0"/>
              </a:rPr>
              <a:t>i lung, marj</a:t>
            </a:r>
            <a:r>
              <a:rPr lang="en-US" kern="0" dirty="0" smtClean="0">
                <a:latin typeface="Georgia" pitchFamily="18" charset="0"/>
              </a:rPr>
              <a:t>e</a:t>
            </a:r>
            <a:r>
              <a:rPr lang="it-IT" kern="0" dirty="0" smtClean="0">
                <a:latin typeface="Georgia" pitchFamily="18" charset="0"/>
              </a:rPr>
              <a:t> redus</a:t>
            </a:r>
            <a:r>
              <a:rPr lang="en-US" kern="0" dirty="0" smtClean="0">
                <a:latin typeface="Georgia" pitchFamily="18" charset="0"/>
              </a:rPr>
              <a:t>e</a:t>
            </a:r>
            <a:r>
              <a:rPr lang="it-IT" kern="0" dirty="0" smtClean="0">
                <a:latin typeface="Georgia" pitchFamily="18" charset="0"/>
              </a:rPr>
              <a:t> fat</a:t>
            </a:r>
            <a:r>
              <a:rPr lang="vi-VN" kern="0" dirty="0" smtClean="0">
                <a:latin typeface="Georgia" pitchFamily="18" charset="0"/>
              </a:rPr>
              <a:t>ă</a:t>
            </a:r>
            <a:r>
              <a:rPr lang="it-IT" kern="0" dirty="0" smtClean="0">
                <a:latin typeface="Georgia" pitchFamily="18" charset="0"/>
              </a:rPr>
              <a:t> de creditele standard</a:t>
            </a:r>
          </a:p>
          <a:p>
            <a:pPr marL="742950" lvl="1" indent="-285750">
              <a:spcBef>
                <a:spcPct val="50000"/>
              </a:spcBef>
              <a:buFont typeface="Wingdings" pitchFamily="2" charset="2"/>
              <a:buChar char="Ø"/>
              <a:defRPr/>
            </a:pPr>
            <a:r>
              <a:rPr lang="it-IT" kern="0" dirty="0" smtClean="0">
                <a:latin typeface="Georgia" pitchFamily="18" charset="0"/>
              </a:rPr>
              <a:t>Maturit</a:t>
            </a:r>
            <a:r>
              <a:rPr lang="ro-RO" kern="0" dirty="0" smtClean="0">
                <a:latin typeface="Georgia" pitchFamily="18" charset="0"/>
              </a:rPr>
              <a:t>ăţ</a:t>
            </a:r>
            <a:r>
              <a:rPr lang="it-IT" kern="0" dirty="0" smtClean="0">
                <a:latin typeface="Georgia" pitchFamily="18" charset="0"/>
              </a:rPr>
              <a:t>i adaptate necesit</a:t>
            </a:r>
            <a:r>
              <a:rPr lang="ro-RO" kern="0" dirty="0" smtClean="0">
                <a:latin typeface="Georgia" pitchFamily="18" charset="0"/>
              </a:rPr>
              <a:t>ăţ</a:t>
            </a:r>
            <a:r>
              <a:rPr lang="it-IT" kern="0" dirty="0" smtClean="0">
                <a:latin typeface="Georgia" pitchFamily="18" charset="0"/>
              </a:rPr>
              <a:t>ilor de finan</a:t>
            </a:r>
            <a:r>
              <a:rPr lang="ro-RO" kern="0" dirty="0" smtClean="0">
                <a:latin typeface="Georgia" pitchFamily="18" charset="0"/>
              </a:rPr>
              <a:t>ţ</a:t>
            </a:r>
            <a:r>
              <a:rPr lang="it-IT" kern="0" dirty="0" smtClean="0">
                <a:latin typeface="Georgia" pitchFamily="18" charset="0"/>
              </a:rPr>
              <a:t>are specifice</a:t>
            </a:r>
          </a:p>
          <a:p>
            <a:pPr marL="742950" lvl="1" indent="-285750">
              <a:spcBef>
                <a:spcPct val="50000"/>
              </a:spcBef>
              <a:buFont typeface="Wingdings" pitchFamily="2" charset="2"/>
              <a:buChar char="Ø"/>
              <a:defRPr/>
            </a:pPr>
            <a:r>
              <a:rPr lang="it-IT" kern="0" dirty="0" smtClean="0">
                <a:latin typeface="Georgia" pitchFamily="18" charset="0"/>
              </a:rPr>
              <a:t>Posibilitatea susţinerii proiectelor cu component</a:t>
            </a:r>
            <a:r>
              <a:rPr lang="vi-VN" kern="0" dirty="0" smtClean="0">
                <a:latin typeface="Georgia" pitchFamily="18" charset="0"/>
              </a:rPr>
              <a:t>ă</a:t>
            </a:r>
            <a:r>
              <a:rPr lang="it-IT" kern="0" dirty="0" smtClean="0">
                <a:latin typeface="Georgia" pitchFamily="18" charset="0"/>
              </a:rPr>
              <a:t> nerambursabil</a:t>
            </a:r>
            <a:r>
              <a:rPr lang="vi-VN" kern="0" dirty="0" smtClean="0">
                <a:latin typeface="Georgia" pitchFamily="18" charset="0"/>
              </a:rPr>
              <a:t>ă</a:t>
            </a:r>
            <a:r>
              <a:rPr lang="it-IT" kern="0" dirty="0" smtClean="0">
                <a:latin typeface="Georgia" pitchFamily="18" charset="0"/>
              </a:rPr>
              <a:t> european</a:t>
            </a:r>
            <a:r>
              <a:rPr lang="vi-VN" kern="0" dirty="0" smtClean="0">
                <a:latin typeface="Georgia" pitchFamily="18" charset="0"/>
              </a:rPr>
              <a:t>ă</a:t>
            </a:r>
            <a:r>
              <a:rPr lang="it-IT" kern="0" dirty="0" smtClean="0">
                <a:latin typeface="Georgia" pitchFamily="18" charset="0"/>
              </a:rPr>
              <a:t>, prin co-finan</a:t>
            </a:r>
            <a:r>
              <a:rPr lang="ro-RO" kern="0" dirty="0" smtClean="0">
                <a:latin typeface="Georgia" pitchFamily="18" charset="0"/>
              </a:rPr>
              <a:t>ţ</a:t>
            </a:r>
            <a:r>
              <a:rPr lang="it-IT" kern="0" dirty="0" smtClean="0">
                <a:latin typeface="Georgia" pitchFamily="18" charset="0"/>
              </a:rPr>
              <a:t>are avantajoas</a:t>
            </a:r>
            <a:r>
              <a:rPr lang="vi-VN" kern="0" dirty="0" smtClean="0">
                <a:latin typeface="Georgia" pitchFamily="18" charset="0"/>
              </a:rPr>
              <a:t>ă</a:t>
            </a:r>
            <a:r>
              <a:rPr lang="en-US" kern="0" dirty="0" smtClean="0">
                <a:latin typeface="Georgia" pitchFamily="18" charset="0"/>
              </a:rPr>
              <a:t> (BEI)</a:t>
            </a:r>
            <a:endParaRPr lang="it-IT" kern="0" dirty="0" smtClean="0">
              <a:latin typeface="Georgia" pitchFamily="18" charset="0"/>
            </a:endParaRPr>
          </a:p>
          <a:p>
            <a:pPr marL="742950" lvl="1" indent="-285750">
              <a:spcBef>
                <a:spcPct val="50000"/>
              </a:spcBef>
              <a:buFont typeface="Wingdings" pitchFamily="2" charset="2"/>
              <a:buChar char="Ø"/>
              <a:defRPr/>
            </a:pPr>
            <a:r>
              <a:rPr lang="en-US" kern="0" dirty="0" err="1" smtClean="0">
                <a:latin typeface="Georgia" pitchFamily="18" charset="0"/>
              </a:rPr>
              <a:t>Produsele</a:t>
            </a:r>
            <a:r>
              <a:rPr lang="en-US" kern="0" dirty="0" smtClean="0">
                <a:latin typeface="Georgia" pitchFamily="18" charset="0"/>
              </a:rPr>
              <a:t> </a:t>
            </a:r>
            <a:r>
              <a:rPr lang="en-US" kern="0" dirty="0" err="1" smtClean="0">
                <a:latin typeface="Georgia" pitchFamily="18" charset="0"/>
              </a:rPr>
              <a:t>oferite</a:t>
            </a:r>
            <a:r>
              <a:rPr lang="en-US" kern="0" dirty="0" smtClean="0">
                <a:latin typeface="Georgia" pitchFamily="18" charset="0"/>
              </a:rPr>
              <a:t> </a:t>
            </a:r>
            <a:r>
              <a:rPr lang="en-US" kern="0" dirty="0" err="1" smtClean="0">
                <a:latin typeface="Georgia" pitchFamily="18" charset="0"/>
              </a:rPr>
              <a:t>acopera</a:t>
            </a:r>
            <a:r>
              <a:rPr lang="en-US" kern="0" dirty="0" smtClean="0">
                <a:latin typeface="Georgia" pitchFamily="18" charset="0"/>
              </a:rPr>
              <a:t> o </a:t>
            </a:r>
            <a:r>
              <a:rPr lang="en-US" kern="0" dirty="0" err="1" smtClean="0">
                <a:latin typeface="Georgia" pitchFamily="18" charset="0"/>
              </a:rPr>
              <a:t>gama</a:t>
            </a:r>
            <a:r>
              <a:rPr lang="en-US" kern="0" dirty="0" smtClean="0">
                <a:latin typeface="Georgia" pitchFamily="18" charset="0"/>
              </a:rPr>
              <a:t> </a:t>
            </a:r>
            <a:r>
              <a:rPr lang="en-US" kern="0" dirty="0" err="1" smtClean="0">
                <a:latin typeface="Georgia" pitchFamily="18" charset="0"/>
              </a:rPr>
              <a:t>larga</a:t>
            </a:r>
            <a:r>
              <a:rPr lang="en-US" kern="0" dirty="0" smtClean="0">
                <a:latin typeface="Georgia" pitchFamily="18" charset="0"/>
              </a:rPr>
              <a:t> de </a:t>
            </a:r>
            <a:r>
              <a:rPr lang="en-US" kern="0" dirty="0" err="1" smtClean="0">
                <a:latin typeface="Georgia" pitchFamily="18" charset="0"/>
              </a:rPr>
              <a:t>activitati</a:t>
            </a:r>
            <a:r>
              <a:rPr lang="en-US" kern="0" dirty="0" smtClean="0">
                <a:latin typeface="Georgia" pitchFamily="18" charset="0"/>
              </a:rPr>
              <a:t> </a:t>
            </a:r>
            <a:r>
              <a:rPr lang="en-US" kern="0" dirty="0" err="1" smtClean="0">
                <a:latin typeface="Georgia" pitchFamily="18" charset="0"/>
              </a:rPr>
              <a:t>ce</a:t>
            </a:r>
            <a:r>
              <a:rPr lang="en-US" kern="0" dirty="0" smtClean="0">
                <a:latin typeface="Georgia" pitchFamily="18" charset="0"/>
              </a:rPr>
              <a:t> pot </a:t>
            </a:r>
            <a:r>
              <a:rPr lang="en-US" kern="0" dirty="0" err="1" smtClean="0">
                <a:latin typeface="Georgia" pitchFamily="18" charset="0"/>
              </a:rPr>
              <a:t>primi</a:t>
            </a:r>
            <a:r>
              <a:rPr lang="en-US" kern="0" dirty="0" smtClean="0">
                <a:latin typeface="Georgia" pitchFamily="18" charset="0"/>
              </a:rPr>
              <a:t> </a:t>
            </a:r>
            <a:r>
              <a:rPr lang="en-US" kern="0" dirty="0" err="1" smtClean="0">
                <a:latin typeface="Georgia" pitchFamily="18" charset="0"/>
              </a:rPr>
              <a:t>finantare</a:t>
            </a:r>
            <a:r>
              <a:rPr lang="en-US" kern="0" dirty="0" smtClean="0">
                <a:latin typeface="Georgia" pitchFamily="18" charset="0"/>
              </a:rPr>
              <a:t> in </a:t>
            </a:r>
            <a:r>
              <a:rPr lang="en-US" kern="0" dirty="0" err="1" smtClean="0">
                <a:latin typeface="Georgia" pitchFamily="18" charset="0"/>
              </a:rPr>
              <a:t>cadrul</a:t>
            </a:r>
            <a:r>
              <a:rPr lang="en-US" kern="0" dirty="0" smtClean="0">
                <a:latin typeface="Georgia" pitchFamily="18" charset="0"/>
              </a:rPr>
              <a:t> </a:t>
            </a:r>
            <a:r>
              <a:rPr lang="en-US" kern="0" dirty="0" err="1" smtClean="0">
                <a:latin typeface="Georgia" pitchFamily="18" charset="0"/>
              </a:rPr>
              <a:t>programelor</a:t>
            </a:r>
            <a:r>
              <a:rPr lang="en-US" kern="0" dirty="0" smtClean="0">
                <a:latin typeface="Georgia" pitchFamily="18" charset="0"/>
              </a:rPr>
              <a:t> </a:t>
            </a:r>
            <a:r>
              <a:rPr lang="en-US" kern="0" dirty="0" err="1" smtClean="0">
                <a:latin typeface="Georgia" pitchFamily="18" charset="0"/>
              </a:rPr>
              <a:t>externe</a:t>
            </a:r>
            <a:endParaRPr lang="it-IT" kern="0" dirty="0">
              <a:latin typeface="Georgia"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14000"/>
            <a:lum/>
          </a:blip>
          <a:srcRect/>
          <a:stretch>
            <a:fillRect l="7000" t="15000" r="7000" b="12000"/>
          </a:stretch>
        </a:blipFill>
        <a:effectLst/>
      </p:bgPr>
    </p:bg>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611188" y="404813"/>
            <a:ext cx="7858125" cy="522287"/>
          </a:xfrm>
          <a:prstGeom prst="rect">
            <a:avLst/>
          </a:prstGeom>
          <a:noFill/>
          <a:ln w="9525">
            <a:noFill/>
            <a:miter lim="800000"/>
            <a:headEnd/>
            <a:tailEnd/>
          </a:ln>
        </p:spPr>
        <p:txBody>
          <a:bodyPr>
            <a:spAutoFit/>
          </a:bodyPr>
          <a:lstStyle/>
          <a:p>
            <a:pPr algn="ctr">
              <a:spcBef>
                <a:spcPct val="50000"/>
              </a:spcBef>
            </a:pPr>
            <a:r>
              <a:rPr lang="it-IT" sz="2800" b="1">
                <a:solidFill>
                  <a:srgbClr val="004818"/>
                </a:solidFill>
                <a:latin typeface="Georgia" pitchFamily="18" charset="0"/>
              </a:rPr>
              <a:t>Programul PROSME 2015-2016</a:t>
            </a:r>
            <a:endParaRPr lang="ro-RO" sz="2800" b="1">
              <a:solidFill>
                <a:srgbClr val="004818"/>
              </a:solidFill>
              <a:latin typeface="Georgia" pitchFamily="18" charset="0"/>
            </a:endParaRPr>
          </a:p>
        </p:txBody>
      </p:sp>
      <p:sp>
        <p:nvSpPr>
          <p:cNvPr id="15363" name="Text Box 6"/>
          <p:cNvSpPr txBox="1">
            <a:spLocks noChangeArrowheads="1"/>
          </p:cNvSpPr>
          <p:nvPr/>
        </p:nvSpPr>
        <p:spPr bwMode="auto">
          <a:xfrm>
            <a:off x="323850" y="1268413"/>
            <a:ext cx="8497888" cy="4794250"/>
          </a:xfrm>
          <a:prstGeom prst="rect">
            <a:avLst/>
          </a:prstGeom>
          <a:noFill/>
          <a:ln w="9525" algn="ctr">
            <a:noFill/>
            <a:miter lim="800000"/>
            <a:headEnd/>
            <a:tailEnd/>
          </a:ln>
        </p:spPr>
        <p:txBody>
          <a:bodyPr>
            <a:spAutoFit/>
          </a:bodyPr>
          <a:lstStyle/>
          <a:p>
            <a:pPr marL="342900" indent="-342900" algn="just">
              <a:spcBef>
                <a:spcPct val="50000"/>
              </a:spcBef>
              <a:spcAft>
                <a:spcPts val="1000"/>
              </a:spcAft>
              <a:buFont typeface="Wingdings" pitchFamily="2" charset="2"/>
              <a:buChar char="Ø"/>
            </a:pPr>
            <a:r>
              <a:rPr lang="en-US" sz="1700" b="1" dirty="0" err="1">
                <a:latin typeface="Georgia" pitchFamily="18" charset="0"/>
              </a:rPr>
              <a:t>Obiectiv</a:t>
            </a:r>
            <a:r>
              <a:rPr lang="en-US" sz="1700" b="1" dirty="0">
                <a:latin typeface="Georgia" pitchFamily="18" charset="0"/>
              </a:rPr>
              <a:t> </a:t>
            </a:r>
            <a:r>
              <a:rPr lang="ro-RO" sz="1700" b="1" dirty="0">
                <a:latin typeface="Georgia" pitchFamily="18" charset="0"/>
              </a:rPr>
              <a:t>PROSME</a:t>
            </a:r>
            <a:r>
              <a:rPr lang="en-US" sz="1700" b="1" dirty="0">
                <a:latin typeface="Georgia" pitchFamily="18" charset="0"/>
              </a:rPr>
              <a:t>:</a:t>
            </a:r>
            <a:r>
              <a:rPr lang="ro-RO" sz="1700" b="1" dirty="0">
                <a:latin typeface="Georgia" pitchFamily="18" charset="0"/>
              </a:rPr>
              <a:t> </a:t>
            </a:r>
            <a:r>
              <a:rPr lang="ro-RO" sz="1700" dirty="0">
                <a:latin typeface="Georgia" pitchFamily="18" charset="0"/>
              </a:rPr>
              <a:t>sustinerea IMM-urilor prin facilitarea de </a:t>
            </a:r>
            <a:r>
              <a:rPr lang="ro-RO" sz="1700" b="1" dirty="0">
                <a:latin typeface="Georgia" pitchFamily="18" charset="0"/>
              </a:rPr>
              <a:t>contacte cu potentiali parteneri din strainatate</a:t>
            </a:r>
            <a:r>
              <a:rPr lang="ro-RO" sz="1700" dirty="0">
                <a:latin typeface="Georgia" pitchFamily="18" charset="0"/>
              </a:rPr>
              <a:t>, precum si a accesului la informatii de interes pentru dezvoltarea transfrontaliera a afacerilor (legislatie europeana, programe de finantare, informatii legate de pietele globale</a:t>
            </a:r>
            <a:r>
              <a:rPr lang="en-US" sz="1700" dirty="0">
                <a:latin typeface="Georgia" pitchFamily="18" charset="0"/>
              </a:rPr>
              <a:t>, etc)</a:t>
            </a:r>
            <a:r>
              <a:rPr lang="ro-RO" sz="1700" dirty="0">
                <a:latin typeface="Georgia" pitchFamily="18" charset="0"/>
              </a:rPr>
              <a:t> </a:t>
            </a:r>
            <a:endParaRPr lang="en-US" sz="1700" dirty="0">
              <a:latin typeface="Georgia" pitchFamily="18" charset="0"/>
            </a:endParaRPr>
          </a:p>
          <a:p>
            <a:pPr marL="342900" indent="-342900" algn="just">
              <a:spcBef>
                <a:spcPct val="50000"/>
              </a:spcBef>
              <a:spcAft>
                <a:spcPts val="1000"/>
              </a:spcAft>
              <a:buFont typeface="Wingdings" pitchFamily="2" charset="2"/>
              <a:buChar char="Ø"/>
            </a:pPr>
            <a:r>
              <a:rPr lang="ro-RO" sz="1700" b="1" dirty="0">
                <a:latin typeface="Georgia" pitchFamily="18" charset="0"/>
              </a:rPr>
              <a:t>CEC Bank </a:t>
            </a:r>
            <a:r>
              <a:rPr lang="en-US" sz="1700" dirty="0">
                <a:latin typeface="Georgia" pitchFamily="18" charset="0"/>
              </a:rPr>
              <a:t>- </a:t>
            </a:r>
            <a:r>
              <a:rPr lang="en-US" sz="1700" dirty="0" err="1">
                <a:latin typeface="Georgia" pitchFamily="18" charset="0"/>
              </a:rPr>
              <a:t>selectata</a:t>
            </a:r>
            <a:r>
              <a:rPr lang="en-US" sz="1700" dirty="0">
                <a:latin typeface="Georgia" pitchFamily="18" charset="0"/>
              </a:rPr>
              <a:t> in </a:t>
            </a:r>
            <a:r>
              <a:rPr lang="en-US" sz="1700" dirty="0" err="1">
                <a:latin typeface="Georgia" pitchFamily="18" charset="0"/>
              </a:rPr>
              <a:t>cadrul</a:t>
            </a:r>
            <a:r>
              <a:rPr lang="en-US" sz="1700" dirty="0">
                <a:latin typeface="Georgia" pitchFamily="18" charset="0"/>
              </a:rPr>
              <a:t> </a:t>
            </a:r>
            <a:r>
              <a:rPr lang="en-US" sz="1700" dirty="0" err="1">
                <a:latin typeface="Georgia" pitchFamily="18" charset="0"/>
              </a:rPr>
              <a:t>unui</a:t>
            </a:r>
            <a:r>
              <a:rPr lang="en-US" sz="1700" dirty="0">
                <a:latin typeface="Georgia" pitchFamily="18" charset="0"/>
              </a:rPr>
              <a:t> </a:t>
            </a:r>
            <a:r>
              <a:rPr lang="en-US" sz="1700" b="1" dirty="0" err="1">
                <a:latin typeface="Georgia" pitchFamily="18" charset="0"/>
              </a:rPr>
              <a:t>consortiu</a:t>
            </a:r>
            <a:r>
              <a:rPr lang="en-US" sz="1700" dirty="0">
                <a:latin typeface="Georgia" pitchFamily="18" charset="0"/>
              </a:rPr>
              <a:t> ca </a:t>
            </a:r>
            <a:r>
              <a:rPr lang="ro-RO" sz="1700" dirty="0">
                <a:latin typeface="Georgia" pitchFamily="18" charset="0"/>
              </a:rPr>
              <a:t>organizatie membra a retelei </a:t>
            </a:r>
            <a:r>
              <a:rPr lang="ro-RO" sz="1700" b="1" dirty="0">
                <a:latin typeface="Georgia" pitchFamily="18" charset="0"/>
              </a:rPr>
              <a:t>Enterprise Europe Network</a:t>
            </a:r>
            <a:r>
              <a:rPr lang="en-US" sz="1700" b="1" dirty="0">
                <a:latin typeface="Georgia" pitchFamily="18" charset="0"/>
              </a:rPr>
              <a:t>, </a:t>
            </a:r>
            <a:r>
              <a:rPr lang="en-US" sz="1700" dirty="0" err="1">
                <a:latin typeface="Georgia" pitchFamily="18" charset="0"/>
              </a:rPr>
              <a:t>pentru</a:t>
            </a:r>
            <a:r>
              <a:rPr lang="en-US" sz="1700" dirty="0">
                <a:latin typeface="Georgia" pitchFamily="18" charset="0"/>
              </a:rPr>
              <a:t> </a:t>
            </a:r>
            <a:r>
              <a:rPr lang="en-US" sz="1700" dirty="0" err="1">
                <a:latin typeface="Georgia" pitchFamily="18" charset="0"/>
              </a:rPr>
              <a:t>derularea</a:t>
            </a:r>
            <a:r>
              <a:rPr lang="en-US" sz="1700" dirty="0">
                <a:latin typeface="Georgia" pitchFamily="18" charset="0"/>
              </a:rPr>
              <a:t> </a:t>
            </a:r>
            <a:r>
              <a:rPr lang="en-US" sz="1700" dirty="0" err="1">
                <a:latin typeface="Georgia" pitchFamily="18" charset="0"/>
              </a:rPr>
              <a:t>Programului</a:t>
            </a:r>
            <a:r>
              <a:rPr lang="en-US" sz="1700" dirty="0">
                <a:latin typeface="Georgia" pitchFamily="18" charset="0"/>
              </a:rPr>
              <a:t> PROSME   </a:t>
            </a:r>
            <a:r>
              <a:rPr lang="ro-RO" sz="1700" dirty="0">
                <a:latin typeface="Georgia" pitchFamily="18" charset="0"/>
              </a:rPr>
              <a:t> </a:t>
            </a:r>
            <a:endParaRPr lang="en-US" sz="1700" dirty="0">
              <a:latin typeface="Georgia" pitchFamily="18" charset="0"/>
            </a:endParaRPr>
          </a:p>
          <a:p>
            <a:pPr marL="342900" indent="-342900" algn="just">
              <a:spcBef>
                <a:spcPct val="50000"/>
              </a:spcBef>
              <a:spcAft>
                <a:spcPts val="1000"/>
              </a:spcAft>
              <a:buFont typeface="Wingdings" pitchFamily="2" charset="2"/>
              <a:buChar char="Ø"/>
            </a:pPr>
            <a:r>
              <a:rPr lang="ro-RO" sz="1700" b="1" dirty="0">
                <a:latin typeface="Georgia" pitchFamily="18" charset="0"/>
              </a:rPr>
              <a:t>European Enterprise Network </a:t>
            </a:r>
            <a:r>
              <a:rPr lang="en-US" sz="1700" dirty="0">
                <a:latin typeface="Georgia" pitchFamily="18" charset="0"/>
              </a:rPr>
              <a:t>-</a:t>
            </a:r>
            <a:r>
              <a:rPr lang="ro-RO" sz="1700" dirty="0">
                <a:latin typeface="Georgia" pitchFamily="18" charset="0"/>
              </a:rPr>
              <a:t> cea mai mare retea de puncte de contact </a:t>
            </a:r>
            <a:r>
              <a:rPr lang="en-US" sz="1700" dirty="0">
                <a:latin typeface="Georgia" pitchFamily="18" charset="0"/>
              </a:rPr>
              <a:t>(</a:t>
            </a:r>
            <a:r>
              <a:rPr lang="ro-RO" sz="1700" dirty="0">
                <a:latin typeface="Georgia" pitchFamily="18" charset="0"/>
              </a:rPr>
              <a:t>600 organizatii partenere</a:t>
            </a:r>
            <a:r>
              <a:rPr lang="en-US" sz="1700" dirty="0">
                <a:latin typeface="Georgia" pitchFamily="18" charset="0"/>
              </a:rPr>
              <a:t>)</a:t>
            </a:r>
            <a:r>
              <a:rPr lang="ro-RO" sz="1700" dirty="0">
                <a:latin typeface="Georgia" pitchFamily="18" charset="0"/>
              </a:rPr>
              <a:t> care furnizeaza companiilor membre informatii, consultanta, dar si solutii concrete de finantare si oportunitati de afaceri pentru firme din 49 tari (incluzand cele 27 de tari UE, Croatia, Macedonia, tari apartinand Spatiului Economic European, dar si </a:t>
            </a:r>
            <a:r>
              <a:rPr lang="en-US" sz="1700" dirty="0">
                <a:latin typeface="Georgia" pitchFamily="18" charset="0"/>
              </a:rPr>
              <a:t>de </a:t>
            </a:r>
            <a:r>
              <a:rPr lang="en-US" sz="1700" dirty="0" err="1">
                <a:latin typeface="Georgia" pitchFamily="18" charset="0"/>
              </a:rPr>
              <a:t>pe</a:t>
            </a:r>
            <a:r>
              <a:rPr lang="en-US" sz="1700" dirty="0">
                <a:latin typeface="Georgia" pitchFamily="18" charset="0"/>
              </a:rPr>
              <a:t> </a:t>
            </a:r>
            <a:r>
              <a:rPr lang="en-US" sz="1700" dirty="0" err="1">
                <a:latin typeface="Georgia" pitchFamily="18" charset="0"/>
              </a:rPr>
              <a:t>alte</a:t>
            </a:r>
            <a:r>
              <a:rPr lang="en-US" sz="1700" dirty="0">
                <a:latin typeface="Georgia" pitchFamily="18" charset="0"/>
              </a:rPr>
              <a:t> </a:t>
            </a:r>
            <a:r>
              <a:rPr lang="ro-RO" sz="1700" dirty="0">
                <a:latin typeface="Georgia" pitchFamily="18" charset="0"/>
              </a:rPr>
              <a:t>continente </a:t>
            </a:r>
            <a:r>
              <a:rPr lang="en-US" sz="1700" dirty="0">
                <a:latin typeface="Georgia" pitchFamily="18" charset="0"/>
              </a:rPr>
              <a:t>– ex. </a:t>
            </a:r>
            <a:r>
              <a:rPr lang="ro-RO" sz="1700" dirty="0">
                <a:latin typeface="Georgia" pitchFamily="18" charset="0"/>
              </a:rPr>
              <a:t>SUA, Mexic, Chile, China, Coreea de Sud, Israel, Siria, Egipt)</a:t>
            </a:r>
            <a:endParaRPr lang="en-US" sz="1700" dirty="0">
              <a:latin typeface="Georgia" pitchFamily="18" charset="0"/>
            </a:endParaRPr>
          </a:p>
          <a:p>
            <a:pPr marL="342900" indent="-342900" algn="just">
              <a:spcBef>
                <a:spcPct val="50000"/>
              </a:spcBef>
              <a:spcAft>
                <a:spcPts val="1000"/>
              </a:spcAft>
              <a:buFont typeface="Wingdings" pitchFamily="2" charset="2"/>
              <a:buChar char="Ø"/>
            </a:pPr>
            <a:r>
              <a:rPr lang="ro-RO" sz="1700" b="1" dirty="0">
                <a:solidFill>
                  <a:srgbClr val="0000FF"/>
                </a:solidFill>
                <a:latin typeface="Georgia" pitchFamily="18" charset="0"/>
              </a:rPr>
              <a:t>Judetele de interes </a:t>
            </a:r>
            <a:r>
              <a:rPr lang="ro-RO" sz="1700" dirty="0">
                <a:solidFill>
                  <a:srgbClr val="0000FF"/>
                </a:solidFill>
                <a:latin typeface="Georgia" pitchFamily="18" charset="0"/>
              </a:rPr>
              <a:t>pentru scopul programului sunt: </a:t>
            </a:r>
            <a:r>
              <a:rPr lang="ro-RO" sz="1700" b="1" dirty="0">
                <a:solidFill>
                  <a:srgbClr val="0000FF"/>
                </a:solidFill>
                <a:latin typeface="Georgia" pitchFamily="18" charset="0"/>
              </a:rPr>
              <a:t>Bucuresti-Ilfov, Arges, Calarasi, Dambovita, Giurgiu, Ialomita, Prahova si Teleorman</a:t>
            </a:r>
            <a:r>
              <a:rPr lang="en-US" sz="1700" dirty="0">
                <a:latin typeface="Georgia" pitchFamily="18" charset="0"/>
              </a:rPr>
              <a:t>		      	</a:t>
            </a:r>
            <a:endParaRPr lang="en-US" sz="1700" b="1" dirty="0">
              <a:latin typeface="Georgia"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14000"/>
            <a:lum/>
          </a:blip>
          <a:srcRect/>
          <a:stretch>
            <a:fillRect l="7000" t="15000" r="7000" b="12000"/>
          </a:stretch>
        </a:blipFill>
        <a:effectLst/>
      </p:bgPr>
    </p:bg>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611188" y="404813"/>
            <a:ext cx="7858125" cy="522287"/>
          </a:xfrm>
          <a:prstGeom prst="rect">
            <a:avLst/>
          </a:prstGeom>
          <a:noFill/>
          <a:ln w="9525">
            <a:noFill/>
            <a:miter lim="800000"/>
            <a:headEnd/>
            <a:tailEnd/>
          </a:ln>
        </p:spPr>
        <p:txBody>
          <a:bodyPr>
            <a:spAutoFit/>
          </a:bodyPr>
          <a:lstStyle/>
          <a:p>
            <a:pPr algn="ctr">
              <a:spcBef>
                <a:spcPct val="50000"/>
              </a:spcBef>
            </a:pPr>
            <a:r>
              <a:rPr lang="it-IT" sz="2800" b="1">
                <a:solidFill>
                  <a:srgbClr val="004818"/>
                </a:solidFill>
                <a:latin typeface="Georgia" pitchFamily="18" charset="0"/>
              </a:rPr>
              <a:t>Programul PROSME 2015-2016</a:t>
            </a:r>
            <a:endParaRPr lang="ro-RO" sz="2800" b="1">
              <a:solidFill>
                <a:srgbClr val="004818"/>
              </a:solidFill>
              <a:latin typeface="Georgia" pitchFamily="18" charset="0"/>
            </a:endParaRPr>
          </a:p>
        </p:txBody>
      </p:sp>
      <p:sp>
        <p:nvSpPr>
          <p:cNvPr id="16387" name="Text Box 6"/>
          <p:cNvSpPr txBox="1">
            <a:spLocks noChangeArrowheads="1"/>
          </p:cNvSpPr>
          <p:nvPr/>
        </p:nvSpPr>
        <p:spPr bwMode="auto">
          <a:xfrm>
            <a:off x="323850" y="1268413"/>
            <a:ext cx="8497888" cy="4575612"/>
          </a:xfrm>
          <a:prstGeom prst="rect">
            <a:avLst/>
          </a:prstGeom>
          <a:noFill/>
          <a:ln w="9525" algn="ctr">
            <a:noFill/>
            <a:miter lim="800000"/>
            <a:headEnd/>
            <a:tailEnd/>
          </a:ln>
        </p:spPr>
        <p:txBody>
          <a:bodyPr>
            <a:spAutoFit/>
          </a:bodyPr>
          <a:lstStyle/>
          <a:p>
            <a:pPr marL="342900" indent="-342900" algn="just">
              <a:spcBef>
                <a:spcPts val="800"/>
              </a:spcBef>
              <a:spcAft>
                <a:spcPts val="800"/>
              </a:spcAft>
              <a:buFont typeface="Wingdings" pitchFamily="2" charset="2"/>
              <a:buChar char="Ø"/>
            </a:pPr>
            <a:r>
              <a:rPr lang="en-US" sz="1700" dirty="0" err="1">
                <a:latin typeface="Georgia" pitchFamily="18" charset="0"/>
              </a:rPr>
              <a:t>P</a:t>
            </a:r>
            <a:r>
              <a:rPr lang="en-US" sz="1700" b="1" dirty="0" err="1">
                <a:latin typeface="Georgia" pitchFamily="18" charset="0"/>
              </a:rPr>
              <a:t>rincipale</a:t>
            </a:r>
            <a:r>
              <a:rPr lang="en-US" sz="1700" b="1" dirty="0">
                <a:latin typeface="Georgia" pitchFamily="18" charset="0"/>
              </a:rPr>
              <a:t> </a:t>
            </a:r>
            <a:r>
              <a:rPr lang="en-US" sz="1700" b="1" dirty="0" err="1">
                <a:latin typeface="Georgia" pitchFamily="18" charset="0"/>
              </a:rPr>
              <a:t>activitati</a:t>
            </a:r>
            <a:r>
              <a:rPr lang="en-US" sz="1700" b="1" dirty="0">
                <a:latin typeface="Georgia" pitchFamily="18" charset="0"/>
              </a:rPr>
              <a:t> in </a:t>
            </a:r>
            <a:r>
              <a:rPr lang="en-US" sz="1700" b="1" dirty="0" err="1">
                <a:latin typeface="Georgia" pitchFamily="18" charset="0"/>
              </a:rPr>
              <a:t>cadrul</a:t>
            </a:r>
            <a:r>
              <a:rPr lang="en-US" sz="1700" b="1" dirty="0">
                <a:latin typeface="Georgia" pitchFamily="18" charset="0"/>
              </a:rPr>
              <a:t> </a:t>
            </a:r>
            <a:r>
              <a:rPr lang="en-US" sz="1700" b="1" dirty="0" err="1">
                <a:latin typeface="Georgia" pitchFamily="18" charset="0"/>
              </a:rPr>
              <a:t>Programului</a:t>
            </a:r>
            <a:r>
              <a:rPr lang="en-US" sz="1700" dirty="0">
                <a:latin typeface="Georgia" pitchFamily="18" charset="0"/>
              </a:rPr>
              <a:t>:</a:t>
            </a:r>
          </a:p>
          <a:p>
            <a:pPr marL="800100" lvl="1" indent="-342900" algn="just">
              <a:spcBef>
                <a:spcPts val="800"/>
              </a:spcBef>
              <a:spcAft>
                <a:spcPts val="800"/>
              </a:spcAft>
              <a:buFont typeface="Arial" charset="0"/>
              <a:buChar char="•"/>
            </a:pPr>
            <a:r>
              <a:rPr lang="ro-RO" sz="1700" dirty="0">
                <a:latin typeface="Georgia" pitchFamily="18" charset="0"/>
              </a:rPr>
              <a:t>consilierea </a:t>
            </a:r>
            <a:r>
              <a:rPr lang="en-US" sz="1700" dirty="0">
                <a:latin typeface="Georgia" pitchFamily="18" charset="0"/>
              </a:rPr>
              <a:t>IMM-</a:t>
            </a:r>
            <a:r>
              <a:rPr lang="en-US" sz="1700" dirty="0" err="1">
                <a:latin typeface="Georgia" pitchFamily="18" charset="0"/>
              </a:rPr>
              <a:t>urilor</a:t>
            </a:r>
            <a:r>
              <a:rPr lang="en-US" sz="1700" dirty="0">
                <a:latin typeface="Georgia" pitchFamily="18" charset="0"/>
              </a:rPr>
              <a:t> cu </a:t>
            </a:r>
            <a:r>
              <a:rPr lang="en-US" sz="1700" dirty="0" err="1">
                <a:latin typeface="Georgia" pitchFamily="18" charset="0"/>
              </a:rPr>
              <a:t>privire</a:t>
            </a:r>
            <a:r>
              <a:rPr lang="en-US" sz="1700" dirty="0">
                <a:latin typeface="Georgia" pitchFamily="18" charset="0"/>
              </a:rPr>
              <a:t> la </a:t>
            </a:r>
            <a:r>
              <a:rPr lang="ro-RO" sz="1700" dirty="0">
                <a:latin typeface="Georgia" pitchFamily="18" charset="0"/>
              </a:rPr>
              <a:t>oportunitat</a:t>
            </a:r>
            <a:r>
              <a:rPr lang="en-US" sz="1700" dirty="0">
                <a:latin typeface="Georgia" pitchFamily="18" charset="0"/>
              </a:rPr>
              <a:t>ea</a:t>
            </a:r>
            <a:r>
              <a:rPr lang="ro-RO" sz="1700" dirty="0">
                <a:latin typeface="Georgia" pitchFamily="18" charset="0"/>
              </a:rPr>
              <a:t> de a fi inclusi in reteaua EEN, care asigura o internationalizare a afacerilor </a:t>
            </a:r>
            <a:r>
              <a:rPr lang="en-US" sz="1700" dirty="0" err="1">
                <a:latin typeface="Georgia" pitchFamily="18" charset="0"/>
              </a:rPr>
              <a:t>acestora</a:t>
            </a:r>
            <a:r>
              <a:rPr lang="ro-RO" sz="1700" dirty="0">
                <a:latin typeface="Georgia" pitchFamily="18" charset="0"/>
              </a:rPr>
              <a:t>, cu posibilitatea implementa</a:t>
            </a:r>
            <a:r>
              <a:rPr lang="en-US" sz="1700" dirty="0" err="1">
                <a:latin typeface="Georgia" pitchFamily="18" charset="0"/>
              </a:rPr>
              <a:t>rii</a:t>
            </a:r>
            <a:r>
              <a:rPr lang="en-US" sz="1700" dirty="0">
                <a:latin typeface="Georgia" pitchFamily="18" charset="0"/>
              </a:rPr>
              <a:t> </a:t>
            </a:r>
            <a:r>
              <a:rPr lang="ro-RO" sz="1700" dirty="0">
                <a:latin typeface="Georgia" pitchFamily="18" charset="0"/>
              </a:rPr>
              <a:t>cu finantare acordata de </a:t>
            </a:r>
            <a:r>
              <a:rPr lang="en-US" sz="1700" dirty="0">
                <a:latin typeface="Georgia" pitchFamily="18" charset="0"/>
              </a:rPr>
              <a:t>CEC Bank</a:t>
            </a:r>
          </a:p>
          <a:p>
            <a:pPr marL="800100" lvl="1" indent="-342900" algn="just">
              <a:spcBef>
                <a:spcPts val="800"/>
              </a:spcBef>
              <a:spcAft>
                <a:spcPts val="800"/>
              </a:spcAft>
              <a:buFont typeface="Arial" charset="0"/>
              <a:buChar char="•"/>
            </a:pPr>
            <a:r>
              <a:rPr lang="ro-RO" sz="1700" dirty="0">
                <a:latin typeface="Georgia" pitchFamily="18" charset="0"/>
              </a:rPr>
              <a:t>completarea de catre personalul implicat a unor chestionare privind domeniile</a:t>
            </a:r>
            <a:r>
              <a:rPr lang="en-US" sz="1700" dirty="0">
                <a:latin typeface="Georgia" pitchFamily="18" charset="0"/>
              </a:rPr>
              <a:t> </a:t>
            </a:r>
            <a:r>
              <a:rPr lang="ro-RO" sz="1700" dirty="0">
                <a:latin typeface="Georgia" pitchFamily="18" charset="0"/>
              </a:rPr>
              <a:t>de afaceri  de interes pentru clientii </a:t>
            </a:r>
            <a:r>
              <a:rPr lang="en-US" sz="1700" dirty="0">
                <a:latin typeface="Georgia" pitchFamily="18" charset="0"/>
              </a:rPr>
              <a:t>IMM </a:t>
            </a:r>
            <a:r>
              <a:rPr lang="ro-RO" sz="1700" dirty="0">
                <a:latin typeface="Georgia" pitchFamily="18" charset="0"/>
              </a:rPr>
              <a:t>existenti /potentiali in vederea identificarii de potentiali parteneri (cu acordul prealabil al clientului)</a:t>
            </a:r>
            <a:endParaRPr lang="en-US" sz="1700" dirty="0">
              <a:latin typeface="Georgia" pitchFamily="18" charset="0"/>
            </a:endParaRPr>
          </a:p>
          <a:p>
            <a:pPr marL="800100" lvl="1" indent="-342900" algn="just">
              <a:spcBef>
                <a:spcPts val="800"/>
              </a:spcBef>
              <a:spcAft>
                <a:spcPts val="800"/>
              </a:spcAft>
              <a:buFont typeface="Arial" charset="0"/>
              <a:buChar char="•"/>
            </a:pPr>
            <a:r>
              <a:rPr lang="ro-RO" sz="1700" dirty="0">
                <a:latin typeface="Georgia" pitchFamily="18" charset="0"/>
              </a:rPr>
              <a:t>consilierea IMM-urilor prin transmiterea de raspunsuri punctuale, in functie de solicitarile acestora </a:t>
            </a:r>
            <a:r>
              <a:rPr lang="en-US" sz="1700" dirty="0">
                <a:latin typeface="Georgia" pitchFamily="18" charset="0"/>
              </a:rPr>
              <a:t>(</a:t>
            </a:r>
            <a:r>
              <a:rPr lang="ro-RO" sz="1700" dirty="0">
                <a:latin typeface="Georgia" pitchFamily="18" charset="0"/>
              </a:rPr>
              <a:t>activitate realiz</a:t>
            </a:r>
            <a:r>
              <a:rPr lang="en-US" sz="1700" dirty="0" err="1">
                <a:latin typeface="Georgia" pitchFamily="18" charset="0"/>
              </a:rPr>
              <a:t>ata</a:t>
            </a:r>
            <a:r>
              <a:rPr lang="en-US" sz="1700" dirty="0">
                <a:latin typeface="Georgia" pitchFamily="18" charset="0"/>
              </a:rPr>
              <a:t> </a:t>
            </a:r>
            <a:r>
              <a:rPr lang="ro-RO" sz="1700" dirty="0">
                <a:latin typeface="Georgia" pitchFamily="18" charset="0"/>
              </a:rPr>
              <a:t>si in prezent, cu mentiunea ca aceasta consiliere se va extinde si asupra altor teme legate de reglementarile europene</a:t>
            </a:r>
            <a:r>
              <a:rPr lang="en-US" sz="1700" dirty="0">
                <a:latin typeface="Georgia" pitchFamily="18" charset="0"/>
              </a:rPr>
              <a:t>)</a:t>
            </a:r>
            <a:r>
              <a:rPr lang="ro-RO" sz="1700" dirty="0">
                <a:latin typeface="Georgia" pitchFamily="18" charset="0"/>
              </a:rPr>
              <a:t>; </a:t>
            </a:r>
            <a:endParaRPr lang="en-US" sz="1700" dirty="0">
              <a:latin typeface="Georgia" pitchFamily="18" charset="0"/>
            </a:endParaRPr>
          </a:p>
          <a:p>
            <a:pPr marL="800100" lvl="1" indent="-342900" algn="just">
              <a:spcBef>
                <a:spcPts val="800"/>
              </a:spcBef>
              <a:spcAft>
                <a:spcPts val="800"/>
              </a:spcAft>
              <a:buFont typeface="Arial" charset="0"/>
              <a:buChar char="•"/>
            </a:pPr>
            <a:r>
              <a:rPr lang="ro-RO" sz="1700" dirty="0">
                <a:latin typeface="Georgia" pitchFamily="18" charset="0"/>
              </a:rPr>
              <a:t>organizarea/co-organizarea</a:t>
            </a:r>
            <a:r>
              <a:rPr lang="en-US" sz="1700" dirty="0">
                <a:latin typeface="Georgia" pitchFamily="18" charset="0"/>
              </a:rPr>
              <a:t>,</a:t>
            </a:r>
            <a:r>
              <a:rPr lang="ro-RO" sz="1700" dirty="0">
                <a:latin typeface="Georgia" pitchFamily="18" charset="0"/>
              </a:rPr>
              <a:t> impreuna cu </a:t>
            </a:r>
            <a:r>
              <a:rPr lang="en-US" sz="1700" dirty="0" err="1">
                <a:latin typeface="Georgia" pitchFamily="18" charset="0"/>
              </a:rPr>
              <a:t>ceilalti</a:t>
            </a:r>
            <a:r>
              <a:rPr lang="en-US" sz="1700" dirty="0">
                <a:latin typeface="Georgia" pitchFamily="18" charset="0"/>
              </a:rPr>
              <a:t> </a:t>
            </a:r>
            <a:r>
              <a:rPr lang="en-US" sz="1700" dirty="0" err="1">
                <a:latin typeface="Georgia" pitchFamily="18" charset="0"/>
              </a:rPr>
              <a:t>membri</a:t>
            </a:r>
            <a:r>
              <a:rPr lang="en-US" sz="1700" dirty="0">
                <a:latin typeface="Georgia" pitchFamily="18" charset="0"/>
              </a:rPr>
              <a:t> </a:t>
            </a:r>
            <a:r>
              <a:rPr lang="en-US" sz="1700" dirty="0" err="1">
                <a:latin typeface="Georgia" pitchFamily="18" charset="0"/>
              </a:rPr>
              <a:t>ai</a:t>
            </a:r>
            <a:r>
              <a:rPr lang="en-US" sz="1700" dirty="0">
                <a:latin typeface="Georgia" pitchFamily="18" charset="0"/>
              </a:rPr>
              <a:t> </a:t>
            </a:r>
            <a:r>
              <a:rPr lang="en-US" sz="1700" dirty="0" err="1">
                <a:latin typeface="Georgia" pitchFamily="18" charset="0"/>
              </a:rPr>
              <a:t>consortiului</a:t>
            </a:r>
            <a:r>
              <a:rPr lang="ro-RO" sz="1700" dirty="0">
                <a:latin typeface="Georgia" pitchFamily="18" charset="0"/>
              </a:rPr>
              <a:t>, de evenimente</a:t>
            </a:r>
            <a:r>
              <a:rPr lang="en-US" sz="1700" dirty="0">
                <a:latin typeface="Georgia" pitchFamily="18" charset="0"/>
              </a:rPr>
              <a:t> /</a:t>
            </a:r>
            <a:r>
              <a:rPr lang="ro-RO" sz="1700" dirty="0">
                <a:latin typeface="Georgia" pitchFamily="18" charset="0"/>
              </a:rPr>
              <a:t> ateliere,</a:t>
            </a:r>
            <a:r>
              <a:rPr lang="en-US" sz="1700" dirty="0">
                <a:latin typeface="Georgia" pitchFamily="18" charset="0"/>
              </a:rPr>
              <a:t> /</a:t>
            </a:r>
            <a:r>
              <a:rPr lang="ro-RO" sz="1700" dirty="0">
                <a:latin typeface="Georgia" pitchFamily="18" charset="0"/>
              </a:rPr>
              <a:t>sesiuni de training cu IMM-uri</a:t>
            </a:r>
            <a:r>
              <a:rPr lang="en-US" sz="1700" dirty="0">
                <a:latin typeface="Georgia" pitchFamily="18" charset="0"/>
              </a:rPr>
              <a:t>le </a:t>
            </a:r>
            <a:r>
              <a:rPr lang="ro-RO" sz="1700" dirty="0">
                <a:latin typeface="Georgia" pitchFamily="18" charset="0"/>
              </a:rPr>
              <a:t>ce doresc sa se inscrie in reteaua europeana </a:t>
            </a:r>
            <a:r>
              <a:rPr lang="ro-RO" sz="1700" dirty="0" smtClean="0">
                <a:latin typeface="Georgia" pitchFamily="18" charset="0"/>
              </a:rPr>
              <a:t>EEN</a:t>
            </a:r>
            <a:r>
              <a:rPr lang="en-US" sz="1700" dirty="0">
                <a:latin typeface="Georgia" pitchFamily="18" charset="0"/>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838200" y="1980754"/>
            <a:ext cx="7542213" cy="1077218"/>
          </a:xfrm>
          <a:prstGeom prst="rect">
            <a:avLst/>
          </a:prstGeom>
          <a:noFill/>
          <a:ln w="9525">
            <a:noFill/>
            <a:miter lim="800000"/>
            <a:headEnd/>
            <a:tailEnd/>
          </a:ln>
        </p:spPr>
        <p:txBody>
          <a:bodyPr wrap="square" anchor="ctr">
            <a:spAutoFit/>
          </a:bodyPr>
          <a:lstStyle/>
          <a:p>
            <a:pPr algn="ctr"/>
            <a:r>
              <a:rPr lang="en-US" sz="3200" b="1" dirty="0" err="1" smtClean="0">
                <a:solidFill>
                  <a:srgbClr val="000000"/>
                </a:solidFill>
                <a:latin typeface="Georgia" pitchFamily="18" charset="0"/>
              </a:rPr>
              <a:t>Va</a:t>
            </a:r>
            <a:r>
              <a:rPr lang="en-US" sz="3200" b="1" dirty="0" smtClean="0">
                <a:solidFill>
                  <a:srgbClr val="000000"/>
                </a:solidFill>
                <a:latin typeface="Georgia" pitchFamily="18" charset="0"/>
              </a:rPr>
              <a:t> </a:t>
            </a:r>
            <a:r>
              <a:rPr lang="en-US" sz="3200" b="1" dirty="0" err="1" smtClean="0">
                <a:solidFill>
                  <a:srgbClr val="000000"/>
                </a:solidFill>
                <a:latin typeface="Georgia" pitchFamily="18" charset="0"/>
              </a:rPr>
              <a:t>multumesc</a:t>
            </a:r>
            <a:r>
              <a:rPr lang="en-US" sz="3200" b="1" dirty="0" smtClean="0">
                <a:solidFill>
                  <a:srgbClr val="000000"/>
                </a:solidFill>
                <a:latin typeface="Georgia" pitchFamily="18" charset="0"/>
              </a:rPr>
              <a:t>!</a:t>
            </a:r>
            <a:endParaRPr lang="ro-RO" sz="3200" b="1" dirty="0">
              <a:solidFill>
                <a:srgbClr val="000000"/>
              </a:solidFill>
              <a:latin typeface="Georgia" pitchFamily="18" charset="0"/>
            </a:endParaRPr>
          </a:p>
          <a:p>
            <a:pPr algn="ctr"/>
            <a:endParaRPr lang="ro-RO" sz="3200" b="1" dirty="0">
              <a:solidFill>
                <a:srgbClr val="FF0000"/>
              </a:solidFill>
              <a:latin typeface="Georgia" pitchFamily="18" charset="0"/>
            </a:endParaRPr>
          </a:p>
        </p:txBody>
      </p:sp>
      <p:sp>
        <p:nvSpPr>
          <p:cNvPr id="4" name="Rectangle 3"/>
          <p:cNvSpPr>
            <a:spLocks noChangeArrowheads="1"/>
          </p:cNvSpPr>
          <p:nvPr/>
        </p:nvSpPr>
        <p:spPr bwMode="auto">
          <a:xfrm>
            <a:off x="838200" y="3810000"/>
            <a:ext cx="7542213" cy="1785104"/>
          </a:xfrm>
          <a:prstGeom prst="rect">
            <a:avLst/>
          </a:prstGeom>
          <a:noFill/>
          <a:ln w="9525">
            <a:noFill/>
            <a:miter lim="800000"/>
            <a:headEnd/>
            <a:tailEnd/>
          </a:ln>
        </p:spPr>
        <p:txBody>
          <a:bodyPr wrap="square" anchor="ctr">
            <a:spAutoFit/>
          </a:bodyPr>
          <a:lstStyle/>
          <a:p>
            <a:r>
              <a:rPr lang="en-US" sz="2200" b="1" dirty="0" smtClean="0">
                <a:solidFill>
                  <a:srgbClr val="000000"/>
                </a:solidFill>
                <a:latin typeface="Georgia" pitchFamily="18" charset="0"/>
              </a:rPr>
              <a:t>Ramona Ivan</a:t>
            </a:r>
          </a:p>
          <a:p>
            <a:r>
              <a:rPr lang="en-US" sz="2200" dirty="0" smtClean="0">
                <a:solidFill>
                  <a:srgbClr val="000000"/>
                </a:solidFill>
                <a:latin typeface="Georgia" pitchFamily="18" charset="0"/>
              </a:rPr>
              <a:t>Director, </a:t>
            </a:r>
            <a:r>
              <a:rPr lang="en-US" sz="2200" dirty="0" err="1" smtClean="0">
                <a:solidFill>
                  <a:srgbClr val="000000"/>
                </a:solidFill>
                <a:latin typeface="Georgia" pitchFamily="18" charset="0"/>
              </a:rPr>
              <a:t>Directia</a:t>
            </a:r>
            <a:r>
              <a:rPr lang="en-US" sz="2200" dirty="0" smtClean="0">
                <a:solidFill>
                  <a:srgbClr val="000000"/>
                </a:solidFill>
                <a:latin typeface="Georgia" pitchFamily="18" charset="0"/>
              </a:rPr>
              <a:t> </a:t>
            </a:r>
            <a:r>
              <a:rPr lang="en-US" sz="2200" dirty="0" err="1" smtClean="0">
                <a:solidFill>
                  <a:srgbClr val="000000"/>
                </a:solidFill>
                <a:latin typeface="Georgia" pitchFamily="18" charset="0"/>
              </a:rPr>
              <a:t>Relatii</a:t>
            </a:r>
            <a:r>
              <a:rPr lang="en-US" sz="2200" dirty="0" smtClean="0">
                <a:solidFill>
                  <a:srgbClr val="000000"/>
                </a:solidFill>
                <a:latin typeface="Georgia" pitchFamily="18" charset="0"/>
              </a:rPr>
              <a:t> </a:t>
            </a:r>
            <a:r>
              <a:rPr lang="en-US" sz="2200" dirty="0" err="1" smtClean="0">
                <a:solidFill>
                  <a:srgbClr val="000000"/>
                </a:solidFill>
                <a:latin typeface="Georgia" pitchFamily="18" charset="0"/>
              </a:rPr>
              <a:t>Externe</a:t>
            </a:r>
            <a:r>
              <a:rPr lang="en-US" sz="2200" dirty="0" smtClean="0">
                <a:solidFill>
                  <a:srgbClr val="000000"/>
                </a:solidFill>
                <a:latin typeface="Georgia" pitchFamily="18" charset="0"/>
              </a:rPr>
              <a:t> </a:t>
            </a:r>
            <a:r>
              <a:rPr lang="en-US" sz="2200" dirty="0" err="1" smtClean="0">
                <a:solidFill>
                  <a:srgbClr val="000000"/>
                </a:solidFill>
                <a:latin typeface="Georgia" pitchFamily="18" charset="0"/>
              </a:rPr>
              <a:t>si</a:t>
            </a:r>
            <a:r>
              <a:rPr lang="en-US" sz="2200" dirty="0" smtClean="0">
                <a:solidFill>
                  <a:srgbClr val="000000"/>
                </a:solidFill>
                <a:latin typeface="Georgia" pitchFamily="18" charset="0"/>
              </a:rPr>
              <a:t> </a:t>
            </a:r>
            <a:r>
              <a:rPr lang="en-US" sz="2200" dirty="0" err="1" smtClean="0">
                <a:solidFill>
                  <a:srgbClr val="000000"/>
                </a:solidFill>
                <a:latin typeface="Georgia" pitchFamily="18" charset="0"/>
              </a:rPr>
              <a:t>Finantari</a:t>
            </a:r>
            <a:r>
              <a:rPr lang="en-US" sz="2200" dirty="0" smtClean="0">
                <a:solidFill>
                  <a:srgbClr val="000000"/>
                </a:solidFill>
                <a:latin typeface="Georgia" pitchFamily="18" charset="0"/>
              </a:rPr>
              <a:t> </a:t>
            </a:r>
            <a:r>
              <a:rPr lang="en-US" sz="2200" dirty="0" err="1" smtClean="0">
                <a:solidFill>
                  <a:srgbClr val="000000"/>
                </a:solidFill>
                <a:latin typeface="Georgia" pitchFamily="18" charset="0"/>
              </a:rPr>
              <a:t>Structurale</a:t>
            </a:r>
            <a:endParaRPr lang="en-US" sz="2200" dirty="0" smtClean="0">
              <a:solidFill>
                <a:srgbClr val="000000"/>
              </a:solidFill>
              <a:latin typeface="Georgia" pitchFamily="18" charset="0"/>
            </a:endParaRPr>
          </a:p>
          <a:p>
            <a:r>
              <a:rPr lang="en-US" sz="2200" dirty="0" smtClean="0">
                <a:solidFill>
                  <a:srgbClr val="000000"/>
                </a:solidFill>
                <a:latin typeface="Georgia" pitchFamily="18" charset="0"/>
              </a:rPr>
              <a:t>Email: </a:t>
            </a:r>
            <a:r>
              <a:rPr lang="en-US" sz="2200" dirty="0" smtClean="0">
                <a:solidFill>
                  <a:srgbClr val="000000"/>
                </a:solidFill>
                <a:latin typeface="Georgia" pitchFamily="18" charset="0"/>
                <a:hlinkClick r:id="rId2"/>
              </a:rPr>
              <a:t>ramona.ivan@cec.ro</a:t>
            </a:r>
            <a:endParaRPr lang="en-US" sz="2200" dirty="0" smtClean="0">
              <a:solidFill>
                <a:srgbClr val="000000"/>
              </a:solidFill>
              <a:latin typeface="Georgia" pitchFamily="18" charset="0"/>
            </a:endParaRPr>
          </a:p>
          <a:p>
            <a:r>
              <a:rPr lang="en-US" sz="2200" dirty="0" smtClean="0">
                <a:solidFill>
                  <a:srgbClr val="000000"/>
                </a:solidFill>
                <a:latin typeface="Georgia" pitchFamily="18" charset="0"/>
              </a:rPr>
              <a:t>Tel.: +40 (0) 21 202 5099</a:t>
            </a:r>
            <a:endParaRPr lang="ro-RO" sz="2200" dirty="0">
              <a:solidFill>
                <a:srgbClr val="000000"/>
              </a:solidFill>
              <a:latin typeface="Georgia" pitchFamily="18" charset="0"/>
            </a:endParaRPr>
          </a:p>
          <a:p>
            <a:pPr algn="ctr"/>
            <a:endParaRPr lang="ro-RO" sz="2200" b="1" dirty="0">
              <a:solidFill>
                <a:srgbClr val="FF0000"/>
              </a:solidFill>
              <a:latin typeface="Georg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3000"/>
            <a:lum/>
          </a:blip>
          <a:srcRect/>
          <a:stretch>
            <a:fillRect l="5000" t="18000" r="5000" b="12000"/>
          </a:stretch>
        </a:blipFill>
        <a:effectLst/>
      </p:bgPr>
    </p:bg>
    <p:spTree>
      <p:nvGrpSpPr>
        <p:cNvPr id="1" name=""/>
        <p:cNvGrpSpPr/>
        <p:nvPr/>
      </p:nvGrpSpPr>
      <p:grpSpPr>
        <a:xfrm>
          <a:off x="0" y="0"/>
          <a:ext cx="0" cy="0"/>
          <a:chOff x="0" y="0"/>
          <a:chExt cx="0" cy="0"/>
        </a:xfrm>
      </p:grpSpPr>
      <p:sp>
        <p:nvSpPr>
          <p:cNvPr id="23553" name="Title 6"/>
          <p:cNvSpPr>
            <a:spLocks noGrp="1"/>
          </p:cNvSpPr>
          <p:nvPr>
            <p:ph type="title"/>
          </p:nvPr>
        </p:nvSpPr>
        <p:spPr>
          <a:xfrm>
            <a:off x="457200" y="457200"/>
            <a:ext cx="8229600" cy="523220"/>
          </a:xfrm>
          <a:noFill/>
          <a:ln w="9525">
            <a:noFill/>
            <a:miter lim="800000"/>
            <a:headEnd/>
            <a:tailEnd/>
          </a:ln>
        </p:spPr>
        <p:txBody>
          <a:bodyPr wrap="square" anchor="ctr">
            <a:spAutoFit/>
          </a:bodyPr>
          <a:lstStyle/>
          <a:p>
            <a:pPr eaLnBrk="1" hangingPunct="1"/>
            <a:r>
              <a:rPr lang="en-US" sz="2800" b="1" kern="1200" dirty="0" err="1" smtClean="0">
                <a:solidFill>
                  <a:srgbClr val="000000"/>
                </a:solidFill>
                <a:latin typeface="Georgia" pitchFamily="18" charset="0"/>
                <a:ea typeface="+mn-ea"/>
                <a:cs typeface="+mn-cs"/>
              </a:rPr>
              <a:t>Fonduri</a:t>
            </a:r>
            <a:r>
              <a:rPr lang="en-US" sz="2800" b="1" kern="1200" dirty="0" smtClean="0">
                <a:solidFill>
                  <a:srgbClr val="000000"/>
                </a:solidFill>
                <a:latin typeface="Georgia" pitchFamily="18" charset="0"/>
                <a:ea typeface="+mn-ea"/>
                <a:cs typeface="+mn-cs"/>
              </a:rPr>
              <a:t> </a:t>
            </a:r>
            <a:r>
              <a:rPr lang="en-US" sz="2800" b="1" kern="1200" dirty="0" err="1" smtClean="0">
                <a:solidFill>
                  <a:srgbClr val="000000"/>
                </a:solidFill>
                <a:latin typeface="Georgia" pitchFamily="18" charset="0"/>
                <a:ea typeface="+mn-ea"/>
                <a:cs typeface="+mn-cs"/>
              </a:rPr>
              <a:t>europene</a:t>
            </a:r>
            <a:r>
              <a:rPr lang="en-US" sz="2800" b="1" kern="1200" dirty="0" smtClean="0">
                <a:solidFill>
                  <a:srgbClr val="000000"/>
                </a:solidFill>
                <a:latin typeface="Georgia" pitchFamily="18" charset="0"/>
                <a:ea typeface="+mn-ea"/>
                <a:cs typeface="+mn-cs"/>
              </a:rPr>
              <a:t> </a:t>
            </a:r>
            <a:r>
              <a:rPr lang="en-US" sz="2800" b="1" kern="1200" dirty="0" err="1" smtClean="0">
                <a:solidFill>
                  <a:srgbClr val="000000"/>
                </a:solidFill>
                <a:latin typeface="Georgia" pitchFamily="18" charset="0"/>
                <a:ea typeface="+mn-ea"/>
                <a:cs typeface="+mn-cs"/>
              </a:rPr>
              <a:t>alocate</a:t>
            </a:r>
            <a:r>
              <a:rPr lang="en-US" sz="2800" b="1" kern="1200" dirty="0" smtClean="0">
                <a:solidFill>
                  <a:srgbClr val="000000"/>
                </a:solidFill>
                <a:latin typeface="Georgia" pitchFamily="18" charset="0"/>
                <a:ea typeface="+mn-ea"/>
                <a:cs typeface="+mn-cs"/>
              </a:rPr>
              <a:t> </a:t>
            </a:r>
            <a:r>
              <a:rPr lang="en-US" sz="2800" b="1" kern="1200" dirty="0" err="1" smtClean="0">
                <a:solidFill>
                  <a:srgbClr val="000000"/>
                </a:solidFill>
                <a:latin typeface="Georgia" pitchFamily="18" charset="0"/>
                <a:ea typeface="+mn-ea"/>
                <a:cs typeface="+mn-cs"/>
              </a:rPr>
              <a:t>Romaniei</a:t>
            </a:r>
            <a:endParaRPr lang="en-US" sz="2800" b="1" kern="1200" dirty="0" smtClean="0">
              <a:solidFill>
                <a:srgbClr val="000000"/>
              </a:solidFill>
              <a:latin typeface="Georgia" pitchFamily="18" charset="0"/>
              <a:ea typeface="+mn-ea"/>
              <a:cs typeface="+mn-cs"/>
            </a:endParaRPr>
          </a:p>
        </p:txBody>
      </p:sp>
      <p:sp>
        <p:nvSpPr>
          <p:cNvPr id="23557" name="Rectangle 3"/>
          <p:cNvSpPr>
            <a:spLocks noChangeArrowheads="1"/>
          </p:cNvSpPr>
          <p:nvPr/>
        </p:nvSpPr>
        <p:spPr bwMode="auto">
          <a:xfrm>
            <a:off x="250825" y="555625"/>
            <a:ext cx="8532813" cy="1077913"/>
          </a:xfrm>
          <a:prstGeom prst="rect">
            <a:avLst/>
          </a:prstGeom>
          <a:noFill/>
          <a:ln w="9525">
            <a:noFill/>
            <a:miter lim="800000"/>
            <a:headEnd/>
            <a:tailEnd/>
          </a:ln>
        </p:spPr>
        <p:txBody>
          <a:bodyPr anchor="ctr">
            <a:spAutoFit/>
          </a:bodyPr>
          <a:lstStyle/>
          <a:p>
            <a:pPr algn="ctr"/>
            <a:r>
              <a:rPr lang="en-US" sz="3200" b="1">
                <a:solidFill>
                  <a:srgbClr val="000000"/>
                </a:solidFill>
                <a:latin typeface="Georgia" pitchFamily="18" charset="0"/>
              </a:rPr>
              <a:t> </a:t>
            </a:r>
            <a:endParaRPr lang="ro-RO" sz="3200" b="1">
              <a:solidFill>
                <a:srgbClr val="000000"/>
              </a:solidFill>
              <a:latin typeface="Georgia" pitchFamily="18" charset="0"/>
            </a:endParaRPr>
          </a:p>
          <a:p>
            <a:pPr algn="ctr"/>
            <a:endParaRPr lang="ro-RO" sz="3200" b="1">
              <a:solidFill>
                <a:srgbClr val="000000"/>
              </a:solidFill>
              <a:latin typeface="Georgia" pitchFamily="18" charset="0"/>
            </a:endParaRPr>
          </a:p>
        </p:txBody>
      </p:sp>
      <p:pic>
        <p:nvPicPr>
          <p:cNvPr id="1028" name="Picture 4"/>
          <p:cNvPicPr>
            <a:picLocks noChangeAspect="1" noChangeArrowheads="1"/>
          </p:cNvPicPr>
          <p:nvPr/>
        </p:nvPicPr>
        <p:blipFill>
          <a:blip r:embed="rId3" cstate="print"/>
          <a:srcRect/>
          <a:stretch>
            <a:fillRect/>
          </a:stretch>
        </p:blipFill>
        <p:spPr bwMode="auto">
          <a:xfrm>
            <a:off x="4557713" y="3414713"/>
            <a:ext cx="28575" cy="28575"/>
          </a:xfrm>
          <a:prstGeom prst="rect">
            <a:avLst/>
          </a:prstGeom>
          <a:noFill/>
          <a:ln w="9525">
            <a:noFill/>
            <a:miter lim="800000"/>
            <a:headEnd/>
            <a:tailEnd/>
          </a:ln>
        </p:spPr>
      </p:pic>
      <p:pic>
        <p:nvPicPr>
          <p:cNvPr id="1029" name="Picture 5"/>
          <p:cNvPicPr>
            <a:picLocks noChangeAspect="1" noChangeArrowheads="1"/>
          </p:cNvPicPr>
          <p:nvPr/>
        </p:nvPicPr>
        <p:blipFill>
          <a:blip r:embed="rId4" cstate="print"/>
          <a:srcRect/>
          <a:stretch>
            <a:fillRect/>
          </a:stretch>
        </p:blipFill>
        <p:spPr bwMode="auto">
          <a:xfrm>
            <a:off x="4557713" y="3414713"/>
            <a:ext cx="28575" cy="28575"/>
          </a:xfrm>
          <a:prstGeom prst="rect">
            <a:avLst/>
          </a:prstGeom>
          <a:noFill/>
        </p:spPr>
      </p:pic>
      <p:pic>
        <p:nvPicPr>
          <p:cNvPr id="1031" name="Picture 7"/>
          <p:cNvPicPr>
            <a:picLocks noChangeAspect="1" noChangeArrowheads="1"/>
          </p:cNvPicPr>
          <p:nvPr/>
        </p:nvPicPr>
        <p:blipFill>
          <a:blip r:embed="rId3" cstate="print"/>
          <a:srcRect/>
          <a:stretch>
            <a:fillRect/>
          </a:stretch>
        </p:blipFill>
        <p:spPr bwMode="auto">
          <a:xfrm>
            <a:off x="4557713" y="3414713"/>
            <a:ext cx="28575" cy="28575"/>
          </a:xfrm>
          <a:prstGeom prst="rect">
            <a:avLst/>
          </a:prstGeom>
          <a:noFill/>
          <a:ln w="9525">
            <a:noFill/>
            <a:miter lim="800000"/>
            <a:headEnd/>
            <a:tailEnd/>
          </a:ln>
        </p:spPr>
      </p:pic>
      <p:sp>
        <p:nvSpPr>
          <p:cNvPr id="23" name="5-Point Star 22"/>
          <p:cNvSpPr/>
          <p:nvPr/>
        </p:nvSpPr>
        <p:spPr>
          <a:xfrm>
            <a:off x="3200400" y="2514600"/>
            <a:ext cx="2667000" cy="2133600"/>
          </a:xfrm>
          <a:prstGeom prst="star5">
            <a:avLst>
              <a:gd name="adj" fmla="val 18824"/>
              <a:gd name="hf" fmla="val 105146"/>
              <a:gd name="vf" fmla="val 110557"/>
            </a:avLst>
          </a:prstGeom>
          <a:effectLst>
            <a:outerShdw blurRad="190500" dist="419100" dir="5400000" algn="ctr" rotWithShape="0">
              <a:srgbClr val="FFFFCC"/>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FFCC"/>
                </a:solidFill>
              </a:rPr>
              <a:t>40   </a:t>
            </a:r>
            <a:endParaRPr lang="en-US" sz="2400" b="1" dirty="0" smtClean="0">
              <a:solidFill>
                <a:srgbClr val="FFFFCC"/>
              </a:solidFill>
            </a:endParaRPr>
          </a:p>
          <a:p>
            <a:pPr algn="ctr"/>
            <a:r>
              <a:rPr lang="en-US" sz="2400" b="1" dirty="0" err="1" smtClean="0">
                <a:solidFill>
                  <a:srgbClr val="FFFFCC"/>
                </a:solidFill>
              </a:rPr>
              <a:t>mld</a:t>
            </a:r>
            <a:r>
              <a:rPr lang="en-US" sz="2400" b="1" dirty="0" smtClean="0">
                <a:solidFill>
                  <a:srgbClr val="FFFFCC"/>
                </a:solidFill>
              </a:rPr>
              <a:t>. EUR</a:t>
            </a:r>
            <a:endParaRPr lang="en-US" b="1" dirty="0">
              <a:solidFill>
                <a:srgbClr val="FFFFCC"/>
              </a:solidFill>
            </a:endParaRPr>
          </a:p>
        </p:txBody>
      </p:sp>
      <p:sp>
        <p:nvSpPr>
          <p:cNvPr id="26" name="Horizontal Scroll 25"/>
          <p:cNvSpPr/>
          <p:nvPr/>
        </p:nvSpPr>
        <p:spPr>
          <a:xfrm>
            <a:off x="2209800" y="1371600"/>
            <a:ext cx="2362200" cy="914400"/>
          </a:xfrm>
          <a:prstGeom prst="horizontalScroll">
            <a:avLst/>
          </a:prstGeom>
          <a:solidFill>
            <a:srgbClr val="FFFFCC"/>
          </a:solidFill>
          <a:effectLst>
            <a:outerShdw blurRad="50800" dist="50800" dir="5400000" algn="ctr" rotWithShape="0">
              <a:schemeClr val="tx2">
                <a:lumMod val="60000"/>
                <a:lumOff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6893C6"/>
                </a:solidFill>
              </a:rPr>
              <a:t>PNDR – 8 </a:t>
            </a:r>
            <a:r>
              <a:rPr lang="en-US" sz="1600" b="1" dirty="0" err="1" smtClean="0">
                <a:solidFill>
                  <a:srgbClr val="6893C6"/>
                </a:solidFill>
              </a:rPr>
              <a:t>mld</a:t>
            </a:r>
            <a:r>
              <a:rPr lang="en-US" sz="1600" b="1" dirty="0" smtClean="0">
                <a:solidFill>
                  <a:srgbClr val="6893C6"/>
                </a:solidFill>
              </a:rPr>
              <a:t>. EUR + 10 </a:t>
            </a:r>
            <a:r>
              <a:rPr lang="en-US" sz="1600" b="1" dirty="0" err="1" smtClean="0">
                <a:solidFill>
                  <a:srgbClr val="6893C6"/>
                </a:solidFill>
              </a:rPr>
              <a:t>mld</a:t>
            </a:r>
            <a:r>
              <a:rPr lang="en-US" sz="1600" b="1" dirty="0" smtClean="0">
                <a:solidFill>
                  <a:srgbClr val="6893C6"/>
                </a:solidFill>
              </a:rPr>
              <a:t>. EUR </a:t>
            </a:r>
            <a:r>
              <a:rPr lang="en-US" sz="1600" b="1" dirty="0" err="1" smtClean="0">
                <a:solidFill>
                  <a:srgbClr val="6893C6"/>
                </a:solidFill>
              </a:rPr>
              <a:t>plati</a:t>
            </a:r>
            <a:r>
              <a:rPr lang="en-US" sz="1600" b="1" dirty="0" smtClean="0">
                <a:solidFill>
                  <a:srgbClr val="6893C6"/>
                </a:solidFill>
              </a:rPr>
              <a:t> </a:t>
            </a:r>
            <a:r>
              <a:rPr lang="en-US" sz="1600" b="1" dirty="0" err="1" smtClean="0">
                <a:solidFill>
                  <a:srgbClr val="6893C6"/>
                </a:solidFill>
              </a:rPr>
              <a:t>directe</a:t>
            </a:r>
            <a:endParaRPr lang="en-US" sz="1600" b="1" dirty="0">
              <a:solidFill>
                <a:srgbClr val="6893C6"/>
              </a:solidFill>
            </a:endParaRPr>
          </a:p>
        </p:txBody>
      </p:sp>
      <p:sp>
        <p:nvSpPr>
          <p:cNvPr id="27" name="Horizontal Scroll 26"/>
          <p:cNvSpPr/>
          <p:nvPr/>
        </p:nvSpPr>
        <p:spPr>
          <a:xfrm>
            <a:off x="838200" y="2438400"/>
            <a:ext cx="2362200" cy="914400"/>
          </a:xfrm>
          <a:prstGeom prst="horizontalScroll">
            <a:avLst/>
          </a:prstGeom>
          <a:solidFill>
            <a:srgbClr val="FFCC99"/>
          </a:solidFill>
          <a:effectLst>
            <a:outerShdw blurRad="50800" dist="50800" dir="5400000" algn="ctr" rotWithShape="0">
              <a:schemeClr val="tx2">
                <a:lumMod val="60000"/>
                <a:lumOff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6893C6"/>
                </a:solidFill>
              </a:rPr>
              <a:t>POR – </a:t>
            </a:r>
            <a:r>
              <a:rPr lang="en-US" sz="1600" b="1" dirty="0" smtClean="0">
                <a:solidFill>
                  <a:srgbClr val="6893C6"/>
                </a:solidFill>
              </a:rPr>
              <a:t>6,47 </a:t>
            </a:r>
            <a:r>
              <a:rPr lang="en-US" sz="1600" b="1" dirty="0" err="1" smtClean="0">
                <a:solidFill>
                  <a:srgbClr val="6893C6"/>
                </a:solidFill>
              </a:rPr>
              <a:t>mld</a:t>
            </a:r>
            <a:r>
              <a:rPr lang="en-US" sz="1600" b="1" dirty="0" smtClean="0">
                <a:solidFill>
                  <a:srgbClr val="6893C6"/>
                </a:solidFill>
              </a:rPr>
              <a:t>. EUR</a:t>
            </a:r>
            <a:endParaRPr lang="en-US" sz="1600" b="1" dirty="0">
              <a:solidFill>
                <a:srgbClr val="6893C6"/>
              </a:solidFill>
            </a:endParaRPr>
          </a:p>
        </p:txBody>
      </p:sp>
      <p:sp>
        <p:nvSpPr>
          <p:cNvPr id="28" name="Horizontal Scroll 27"/>
          <p:cNvSpPr/>
          <p:nvPr/>
        </p:nvSpPr>
        <p:spPr>
          <a:xfrm>
            <a:off x="609600" y="3581400"/>
            <a:ext cx="2362200" cy="914400"/>
          </a:xfrm>
          <a:prstGeom prst="horizontalScroll">
            <a:avLst/>
          </a:prstGeom>
          <a:solidFill>
            <a:srgbClr val="FFFFCC"/>
          </a:solidFill>
          <a:effectLst>
            <a:outerShdw blurRad="50800" dist="50800" dir="5400000" algn="ctr" rotWithShape="0">
              <a:schemeClr val="tx2">
                <a:lumMod val="60000"/>
                <a:lumOff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6893C6"/>
                </a:solidFill>
              </a:rPr>
              <a:t>POC – </a:t>
            </a:r>
            <a:r>
              <a:rPr lang="en-US" sz="1600" b="1" dirty="0" smtClean="0">
                <a:solidFill>
                  <a:srgbClr val="6893C6"/>
                </a:solidFill>
              </a:rPr>
              <a:t>1,33 </a:t>
            </a:r>
            <a:r>
              <a:rPr lang="en-US" sz="1600" b="1" dirty="0" err="1" smtClean="0">
                <a:solidFill>
                  <a:srgbClr val="6893C6"/>
                </a:solidFill>
              </a:rPr>
              <a:t>mld</a:t>
            </a:r>
            <a:r>
              <a:rPr lang="en-US" sz="1600" b="1" dirty="0" smtClean="0">
                <a:solidFill>
                  <a:srgbClr val="6893C6"/>
                </a:solidFill>
              </a:rPr>
              <a:t>. EUR</a:t>
            </a:r>
            <a:endParaRPr lang="en-US" sz="1600" b="1" dirty="0">
              <a:solidFill>
                <a:srgbClr val="6893C6"/>
              </a:solidFill>
            </a:endParaRPr>
          </a:p>
        </p:txBody>
      </p:sp>
      <p:sp>
        <p:nvSpPr>
          <p:cNvPr id="29" name="Horizontal Scroll 28"/>
          <p:cNvSpPr/>
          <p:nvPr/>
        </p:nvSpPr>
        <p:spPr>
          <a:xfrm>
            <a:off x="5943600" y="2438400"/>
            <a:ext cx="2362200" cy="914400"/>
          </a:xfrm>
          <a:prstGeom prst="horizontalScroll">
            <a:avLst/>
          </a:prstGeom>
          <a:solidFill>
            <a:srgbClr val="FFFFCC"/>
          </a:solidFill>
          <a:effectLst>
            <a:outerShdw blurRad="50800" dist="50800" dir="5400000" algn="ctr" rotWithShape="0">
              <a:schemeClr val="tx2">
                <a:lumMod val="60000"/>
                <a:lumOff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6893C6"/>
                </a:solidFill>
              </a:rPr>
              <a:t>POCU – </a:t>
            </a:r>
            <a:r>
              <a:rPr lang="en-US" sz="1600" b="1" dirty="0" smtClean="0">
                <a:solidFill>
                  <a:srgbClr val="6893C6"/>
                </a:solidFill>
              </a:rPr>
              <a:t>3,44 </a:t>
            </a:r>
            <a:r>
              <a:rPr lang="en-US" sz="1600" b="1" dirty="0" err="1" smtClean="0">
                <a:solidFill>
                  <a:srgbClr val="6893C6"/>
                </a:solidFill>
              </a:rPr>
              <a:t>mld</a:t>
            </a:r>
            <a:r>
              <a:rPr lang="en-US" sz="1600" b="1" dirty="0" smtClean="0">
                <a:solidFill>
                  <a:srgbClr val="6893C6"/>
                </a:solidFill>
              </a:rPr>
              <a:t>. EUR</a:t>
            </a:r>
            <a:endParaRPr lang="en-US" sz="1600" b="1" dirty="0">
              <a:solidFill>
                <a:srgbClr val="6893C6"/>
              </a:solidFill>
            </a:endParaRPr>
          </a:p>
        </p:txBody>
      </p:sp>
      <p:sp>
        <p:nvSpPr>
          <p:cNvPr id="30" name="Horizontal Scroll 29"/>
          <p:cNvSpPr/>
          <p:nvPr/>
        </p:nvSpPr>
        <p:spPr>
          <a:xfrm>
            <a:off x="4876800" y="1371600"/>
            <a:ext cx="2362200" cy="914400"/>
          </a:xfrm>
          <a:prstGeom prst="horizontalScroll">
            <a:avLst/>
          </a:prstGeom>
          <a:solidFill>
            <a:srgbClr val="FFCC99"/>
          </a:solidFill>
          <a:effectLst>
            <a:outerShdw blurRad="50800" dist="50800" dir="5400000" algn="ctr" rotWithShape="0">
              <a:schemeClr val="tx2">
                <a:lumMod val="60000"/>
                <a:lumOff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6893C6"/>
                </a:solidFill>
              </a:rPr>
              <a:t>POIM – </a:t>
            </a:r>
            <a:r>
              <a:rPr lang="en-US" sz="1600" b="1" dirty="0" smtClean="0">
                <a:solidFill>
                  <a:srgbClr val="6893C6"/>
                </a:solidFill>
              </a:rPr>
              <a:t>9,07 </a:t>
            </a:r>
            <a:r>
              <a:rPr lang="en-US" sz="1600" b="1" dirty="0" err="1" smtClean="0">
                <a:solidFill>
                  <a:srgbClr val="6893C6"/>
                </a:solidFill>
              </a:rPr>
              <a:t>mld</a:t>
            </a:r>
            <a:r>
              <a:rPr lang="en-US" sz="1600" b="1" dirty="0" smtClean="0">
                <a:solidFill>
                  <a:srgbClr val="6893C6"/>
                </a:solidFill>
              </a:rPr>
              <a:t>. EUR</a:t>
            </a:r>
            <a:endParaRPr lang="en-US" sz="1600" b="1" dirty="0">
              <a:solidFill>
                <a:srgbClr val="6893C6"/>
              </a:solidFill>
            </a:endParaRPr>
          </a:p>
        </p:txBody>
      </p:sp>
      <p:sp>
        <p:nvSpPr>
          <p:cNvPr id="31" name="Horizontal Scroll 30"/>
          <p:cNvSpPr/>
          <p:nvPr/>
        </p:nvSpPr>
        <p:spPr>
          <a:xfrm>
            <a:off x="838200" y="4724400"/>
            <a:ext cx="2362200" cy="914400"/>
          </a:xfrm>
          <a:prstGeom prst="horizontalScroll">
            <a:avLst/>
          </a:prstGeom>
          <a:solidFill>
            <a:srgbClr val="FFCC99"/>
          </a:solidFill>
          <a:effectLst>
            <a:outerShdw blurRad="50800" dist="50800" dir="5400000" algn="ctr" rotWithShape="0">
              <a:schemeClr val="tx2">
                <a:lumMod val="60000"/>
                <a:lumOff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6893C6"/>
                </a:solidFill>
              </a:rPr>
              <a:t>POP – </a:t>
            </a:r>
            <a:r>
              <a:rPr lang="en-US" sz="1600" b="1" dirty="0" smtClean="0">
                <a:solidFill>
                  <a:srgbClr val="6893C6"/>
                </a:solidFill>
              </a:rPr>
              <a:t>0,17 </a:t>
            </a:r>
            <a:r>
              <a:rPr lang="en-US" sz="1600" b="1" dirty="0" err="1" smtClean="0">
                <a:solidFill>
                  <a:srgbClr val="6893C6"/>
                </a:solidFill>
              </a:rPr>
              <a:t>mld</a:t>
            </a:r>
            <a:r>
              <a:rPr lang="en-US" sz="1600" b="1" dirty="0" smtClean="0">
                <a:solidFill>
                  <a:srgbClr val="6893C6"/>
                </a:solidFill>
              </a:rPr>
              <a:t>. EUR</a:t>
            </a:r>
            <a:endParaRPr lang="en-US" sz="1600" b="1" dirty="0">
              <a:solidFill>
                <a:srgbClr val="6893C6"/>
              </a:solidFill>
            </a:endParaRPr>
          </a:p>
        </p:txBody>
      </p:sp>
      <p:sp>
        <p:nvSpPr>
          <p:cNvPr id="32" name="Horizontal Scroll 31"/>
          <p:cNvSpPr/>
          <p:nvPr/>
        </p:nvSpPr>
        <p:spPr>
          <a:xfrm>
            <a:off x="3429000" y="5029200"/>
            <a:ext cx="2362200" cy="914400"/>
          </a:xfrm>
          <a:prstGeom prst="horizontalScroll">
            <a:avLst/>
          </a:prstGeom>
          <a:solidFill>
            <a:srgbClr val="FFFFCC"/>
          </a:solidFill>
          <a:effectLst>
            <a:outerShdw blurRad="50800" dist="50800" dir="5400000" algn="ctr" rotWithShape="0">
              <a:schemeClr val="tx2">
                <a:lumMod val="60000"/>
                <a:lumOff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6893C6"/>
                </a:solidFill>
              </a:rPr>
              <a:t>POAT </a:t>
            </a:r>
            <a:r>
              <a:rPr lang="en-US" sz="1600" b="1" dirty="0" smtClean="0">
                <a:solidFill>
                  <a:srgbClr val="6893C6"/>
                </a:solidFill>
              </a:rPr>
              <a:t>– </a:t>
            </a:r>
            <a:r>
              <a:rPr lang="en-US" sz="1600" b="1" dirty="0" smtClean="0">
                <a:solidFill>
                  <a:srgbClr val="6893C6"/>
                </a:solidFill>
              </a:rPr>
              <a:t>0,3 </a:t>
            </a:r>
            <a:r>
              <a:rPr lang="en-US" sz="1600" b="1" dirty="0" err="1" smtClean="0">
                <a:solidFill>
                  <a:srgbClr val="6893C6"/>
                </a:solidFill>
              </a:rPr>
              <a:t>mld</a:t>
            </a:r>
            <a:r>
              <a:rPr lang="en-US" sz="1600" b="1" dirty="0" smtClean="0">
                <a:solidFill>
                  <a:srgbClr val="6893C6"/>
                </a:solidFill>
              </a:rPr>
              <a:t>. EUR</a:t>
            </a:r>
            <a:endParaRPr lang="en-US" sz="1600" b="1" dirty="0">
              <a:solidFill>
                <a:srgbClr val="6893C6"/>
              </a:solidFill>
            </a:endParaRPr>
          </a:p>
        </p:txBody>
      </p:sp>
      <p:sp>
        <p:nvSpPr>
          <p:cNvPr id="15" name="Horizontal Scroll 14"/>
          <p:cNvSpPr/>
          <p:nvPr/>
        </p:nvSpPr>
        <p:spPr>
          <a:xfrm>
            <a:off x="6172200" y="3581400"/>
            <a:ext cx="2362200" cy="914400"/>
          </a:xfrm>
          <a:prstGeom prst="horizontalScroll">
            <a:avLst/>
          </a:prstGeom>
          <a:solidFill>
            <a:srgbClr val="FFFFCC"/>
          </a:solidFill>
          <a:effectLst>
            <a:outerShdw blurRad="50800" dist="50800" dir="5400000" algn="ctr" rotWithShape="0">
              <a:schemeClr val="tx2">
                <a:lumMod val="60000"/>
                <a:lumOff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6893C6"/>
                </a:solidFill>
              </a:rPr>
              <a:t>POCA </a:t>
            </a:r>
            <a:r>
              <a:rPr lang="en-US" sz="1600" b="1" dirty="0" smtClean="0">
                <a:solidFill>
                  <a:srgbClr val="6893C6"/>
                </a:solidFill>
              </a:rPr>
              <a:t>– </a:t>
            </a:r>
            <a:r>
              <a:rPr lang="en-US" sz="1600" b="1" dirty="0" smtClean="0">
                <a:solidFill>
                  <a:srgbClr val="6893C6"/>
                </a:solidFill>
              </a:rPr>
              <a:t>0,66 </a:t>
            </a:r>
            <a:r>
              <a:rPr lang="en-US" sz="1600" b="1" dirty="0" err="1" smtClean="0">
                <a:solidFill>
                  <a:srgbClr val="6893C6"/>
                </a:solidFill>
              </a:rPr>
              <a:t>mld</a:t>
            </a:r>
            <a:r>
              <a:rPr lang="en-US" sz="1600" b="1" dirty="0" smtClean="0">
                <a:solidFill>
                  <a:srgbClr val="6893C6"/>
                </a:solidFill>
              </a:rPr>
              <a:t>. EUR</a:t>
            </a:r>
            <a:endParaRPr lang="en-US" sz="1600" b="1" dirty="0">
              <a:solidFill>
                <a:srgbClr val="6893C6"/>
              </a:solidFill>
            </a:endParaRPr>
          </a:p>
        </p:txBody>
      </p:sp>
      <p:sp>
        <p:nvSpPr>
          <p:cNvPr id="16" name="Horizontal Scroll 15"/>
          <p:cNvSpPr/>
          <p:nvPr/>
        </p:nvSpPr>
        <p:spPr>
          <a:xfrm>
            <a:off x="6019800" y="4724400"/>
            <a:ext cx="2362200" cy="914400"/>
          </a:xfrm>
          <a:prstGeom prst="horizontalScroll">
            <a:avLst/>
          </a:prstGeom>
          <a:solidFill>
            <a:srgbClr val="FFFFCC"/>
          </a:solidFill>
          <a:effectLst>
            <a:outerShdw blurRad="50800" dist="50800" dir="5400000" algn="ctr" rotWithShape="0">
              <a:schemeClr val="tx2">
                <a:lumMod val="60000"/>
                <a:lumOff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err="1" smtClean="0">
                <a:solidFill>
                  <a:srgbClr val="6893C6"/>
                </a:solidFill>
              </a:rPr>
              <a:t>Cooperare</a:t>
            </a:r>
            <a:r>
              <a:rPr lang="en-US" sz="1600" b="1" dirty="0" smtClean="0">
                <a:solidFill>
                  <a:srgbClr val="6893C6"/>
                </a:solidFill>
              </a:rPr>
              <a:t> </a:t>
            </a:r>
            <a:r>
              <a:rPr lang="en-US" sz="1600" b="1" dirty="0" err="1" smtClean="0">
                <a:solidFill>
                  <a:srgbClr val="6893C6"/>
                </a:solidFill>
              </a:rPr>
              <a:t>transfrontaliera</a:t>
            </a:r>
            <a:r>
              <a:rPr lang="en-US" sz="1600" b="1" dirty="0" smtClean="0">
                <a:solidFill>
                  <a:srgbClr val="6893C6"/>
                </a:solidFill>
              </a:rPr>
              <a:t> </a:t>
            </a:r>
            <a:r>
              <a:rPr lang="en-US" sz="1600" b="1" dirty="0" smtClean="0">
                <a:solidFill>
                  <a:srgbClr val="6893C6"/>
                </a:solidFill>
              </a:rPr>
              <a:t>– </a:t>
            </a:r>
            <a:r>
              <a:rPr lang="en-US" sz="1600" b="1" dirty="0" smtClean="0">
                <a:solidFill>
                  <a:srgbClr val="6893C6"/>
                </a:solidFill>
              </a:rPr>
              <a:t>0,45 </a:t>
            </a:r>
            <a:r>
              <a:rPr lang="en-US" sz="1600" b="1" dirty="0" err="1" smtClean="0">
                <a:solidFill>
                  <a:srgbClr val="6893C6"/>
                </a:solidFill>
              </a:rPr>
              <a:t>mld</a:t>
            </a:r>
            <a:r>
              <a:rPr lang="en-US" sz="1600" b="1" dirty="0" smtClean="0">
                <a:solidFill>
                  <a:srgbClr val="6893C6"/>
                </a:solidFill>
              </a:rPr>
              <a:t>. EUR</a:t>
            </a:r>
            <a:endParaRPr lang="en-US" sz="1600" b="1" dirty="0">
              <a:solidFill>
                <a:srgbClr val="6893C6"/>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Box 1"/>
          <p:cNvSpPr txBox="1">
            <a:spLocks noChangeArrowheads="1"/>
          </p:cNvSpPr>
          <p:nvPr/>
        </p:nvSpPr>
        <p:spPr bwMode="auto">
          <a:xfrm>
            <a:off x="683568" y="404664"/>
            <a:ext cx="7858125" cy="954107"/>
          </a:xfrm>
          <a:prstGeom prst="rect">
            <a:avLst/>
          </a:prstGeom>
          <a:noFill/>
          <a:ln w="9525">
            <a:noFill/>
            <a:miter lim="800000"/>
            <a:headEnd/>
            <a:tailEnd/>
          </a:ln>
        </p:spPr>
        <p:txBody>
          <a:bodyPr wrap="square">
            <a:spAutoFit/>
          </a:bodyPr>
          <a:lstStyle/>
          <a:p>
            <a:pPr algn="ctr"/>
            <a:r>
              <a:rPr lang="en-US" sz="2800" b="1" dirty="0" err="1" smtClean="0">
                <a:latin typeface="Georgia" pitchFamily="18" charset="0"/>
              </a:rPr>
              <a:t>Oportunitati</a:t>
            </a:r>
            <a:r>
              <a:rPr lang="en-US" sz="2800" b="1" dirty="0" smtClean="0">
                <a:latin typeface="Georgia" pitchFamily="18" charset="0"/>
              </a:rPr>
              <a:t> de </a:t>
            </a:r>
            <a:r>
              <a:rPr lang="en-US" sz="2800" b="1" dirty="0" err="1" smtClean="0">
                <a:latin typeface="Georgia" pitchFamily="18" charset="0"/>
              </a:rPr>
              <a:t>afaceri</a:t>
            </a:r>
            <a:r>
              <a:rPr lang="en-US" sz="2800" b="1" dirty="0" smtClean="0">
                <a:latin typeface="Georgia" pitchFamily="18" charset="0"/>
              </a:rPr>
              <a:t> in </a:t>
            </a:r>
            <a:br>
              <a:rPr lang="en-US" sz="2800" b="1" dirty="0" smtClean="0">
                <a:latin typeface="Georgia" pitchFamily="18" charset="0"/>
              </a:rPr>
            </a:br>
            <a:r>
              <a:rPr lang="en-US" sz="2800" b="1" dirty="0" err="1" smtClean="0">
                <a:latin typeface="Georgia" pitchFamily="18" charset="0"/>
              </a:rPr>
              <a:t>perioada</a:t>
            </a:r>
            <a:r>
              <a:rPr lang="en-US" sz="2800" b="1" dirty="0" smtClean="0">
                <a:latin typeface="Georgia" pitchFamily="18" charset="0"/>
              </a:rPr>
              <a:t> de </a:t>
            </a:r>
            <a:r>
              <a:rPr lang="en-US" sz="2800" b="1" dirty="0" err="1" smtClean="0">
                <a:latin typeface="Georgia" pitchFamily="18" charset="0"/>
              </a:rPr>
              <a:t>programare</a:t>
            </a:r>
            <a:r>
              <a:rPr lang="en-US" sz="2800" b="1" dirty="0" smtClean="0">
                <a:latin typeface="Georgia" pitchFamily="18" charset="0"/>
              </a:rPr>
              <a:t> 2014 - 2020</a:t>
            </a:r>
            <a:endParaRPr lang="ro-RO" sz="2800" b="1" dirty="0">
              <a:latin typeface="Georgia" pitchFamily="18" charset="0"/>
            </a:endParaRPr>
          </a:p>
        </p:txBody>
      </p:sp>
      <p:pic>
        <p:nvPicPr>
          <p:cNvPr id="15361" name="Picture 1"/>
          <p:cNvPicPr>
            <a:picLocks noChangeAspect="1" noChangeArrowheads="1"/>
          </p:cNvPicPr>
          <p:nvPr/>
        </p:nvPicPr>
        <p:blipFill>
          <a:blip r:embed="rId2" cstate="print"/>
          <a:srcRect/>
          <a:stretch>
            <a:fillRect/>
          </a:stretch>
        </p:blipFill>
        <p:spPr bwMode="auto">
          <a:xfrm>
            <a:off x="609600" y="1447800"/>
            <a:ext cx="7924800" cy="443137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381000" y="304800"/>
            <a:ext cx="8458200" cy="838200"/>
          </a:xfrm>
          <a:prstGeom prst="rect">
            <a:avLst/>
          </a:prstGeom>
          <a:noFill/>
          <a:ln w="9525">
            <a:noFill/>
            <a:miter lim="800000"/>
            <a:headEnd/>
            <a:tailEnd/>
          </a:ln>
        </p:spPr>
        <p:txBody>
          <a:bodyPr anchor="ctr" anchorCtr="1"/>
          <a:lstStyle/>
          <a:p>
            <a:pPr algn="ctr" eaLnBrk="0" hangingPunct="0">
              <a:spcBef>
                <a:spcPct val="0"/>
              </a:spcBef>
            </a:pPr>
            <a:r>
              <a:rPr lang="en-US" sz="2800" b="1" dirty="0" err="1" smtClean="0">
                <a:latin typeface="Georgia" pitchFamily="18" charset="0"/>
              </a:rPr>
              <a:t>Posibili</a:t>
            </a:r>
            <a:r>
              <a:rPr lang="en-US" sz="2800" b="1" dirty="0" smtClean="0">
                <a:latin typeface="Georgia" pitchFamily="18" charset="0"/>
              </a:rPr>
              <a:t> </a:t>
            </a:r>
            <a:r>
              <a:rPr lang="en-US" sz="2800" b="1" dirty="0" err="1" smtClean="0">
                <a:latin typeface="Georgia" pitchFamily="18" charset="0"/>
              </a:rPr>
              <a:t>parteneri</a:t>
            </a:r>
            <a:r>
              <a:rPr lang="en-US" sz="2800" b="1" dirty="0" smtClean="0">
                <a:latin typeface="Georgia" pitchFamily="18" charset="0"/>
              </a:rPr>
              <a:t> </a:t>
            </a:r>
            <a:r>
              <a:rPr lang="en-US" sz="2800" b="1" dirty="0">
                <a:latin typeface="Georgia" pitchFamily="18" charset="0"/>
              </a:rPr>
              <a:t>in </a:t>
            </a:r>
            <a:r>
              <a:rPr lang="en-US" sz="2800" b="1" dirty="0" err="1" smtClean="0">
                <a:latin typeface="Georgia" pitchFamily="18" charset="0"/>
              </a:rPr>
              <a:t>implementarea</a:t>
            </a:r>
            <a:r>
              <a:rPr lang="en-US" sz="2800" b="1" dirty="0" smtClean="0">
                <a:latin typeface="Georgia" pitchFamily="18" charset="0"/>
              </a:rPr>
              <a:t> </a:t>
            </a:r>
            <a:r>
              <a:rPr lang="en-US" sz="2800" b="1" dirty="0" err="1" smtClean="0">
                <a:latin typeface="Georgia" pitchFamily="18" charset="0"/>
              </a:rPr>
              <a:t>proiectelor</a:t>
            </a:r>
            <a:r>
              <a:rPr lang="en-US" sz="2800" b="1" dirty="0" smtClean="0">
                <a:latin typeface="Georgia" pitchFamily="18" charset="0"/>
              </a:rPr>
              <a:t> </a:t>
            </a:r>
            <a:r>
              <a:rPr lang="en-US" sz="2800" b="1" dirty="0" err="1" smtClean="0">
                <a:latin typeface="Georgia" pitchFamily="18" charset="0"/>
              </a:rPr>
              <a:t>europene</a:t>
            </a:r>
            <a:r>
              <a:rPr lang="en-US" sz="2800" b="1" dirty="0" smtClean="0">
                <a:latin typeface="Georgia" pitchFamily="18" charset="0"/>
              </a:rPr>
              <a:t> de </a:t>
            </a:r>
            <a:r>
              <a:rPr lang="en-US" sz="2800" b="1" dirty="0" err="1" smtClean="0">
                <a:latin typeface="Georgia" pitchFamily="18" charset="0"/>
              </a:rPr>
              <a:t>succes</a:t>
            </a:r>
            <a:r>
              <a:rPr lang="en-US" sz="2800" b="1" dirty="0" smtClean="0">
                <a:latin typeface="Georgia" pitchFamily="18" charset="0"/>
              </a:rPr>
              <a:t> </a:t>
            </a:r>
            <a:endParaRPr lang="en-US" sz="2800" b="1" dirty="0">
              <a:latin typeface="Georgia" pitchFamily="18" charset="0"/>
            </a:endParaRPr>
          </a:p>
        </p:txBody>
      </p:sp>
      <p:sp>
        <p:nvSpPr>
          <p:cNvPr id="13316" name="Rectangle 4"/>
          <p:cNvSpPr>
            <a:spLocks noChangeArrowheads="1"/>
          </p:cNvSpPr>
          <p:nvPr/>
        </p:nvSpPr>
        <p:spPr bwMode="auto">
          <a:xfrm>
            <a:off x="3563938" y="1916113"/>
            <a:ext cx="5060950" cy="2089150"/>
          </a:xfrm>
          <a:prstGeom prst="rect">
            <a:avLst/>
          </a:prstGeom>
          <a:noFill/>
          <a:ln w="9525">
            <a:noFill/>
            <a:miter lim="800000"/>
            <a:headEnd/>
            <a:tailEnd/>
          </a:ln>
        </p:spPr>
        <p:txBody>
          <a:bodyPr/>
          <a:lstStyle/>
          <a:p>
            <a:pPr marL="342900" indent="-342900" algn="l" eaLnBrk="0" hangingPunct="0">
              <a:lnSpc>
                <a:spcPct val="80000"/>
              </a:lnSpc>
              <a:spcBef>
                <a:spcPct val="20000"/>
              </a:spcBef>
              <a:buFont typeface="Arial" charset="0"/>
              <a:buNone/>
            </a:pPr>
            <a:r>
              <a:rPr lang="en-US" sz="1600" b="0">
                <a:latin typeface="Arial" charset="0"/>
              </a:rPr>
              <a:t>	</a:t>
            </a:r>
          </a:p>
        </p:txBody>
      </p:sp>
      <p:sp>
        <p:nvSpPr>
          <p:cNvPr id="13317" name="Line 5"/>
          <p:cNvSpPr>
            <a:spLocks noChangeShapeType="1"/>
          </p:cNvSpPr>
          <p:nvPr/>
        </p:nvSpPr>
        <p:spPr bwMode="auto">
          <a:xfrm>
            <a:off x="3563938" y="5949950"/>
            <a:ext cx="4103687" cy="0"/>
          </a:xfrm>
          <a:prstGeom prst="line">
            <a:avLst/>
          </a:prstGeom>
          <a:noFill/>
          <a:ln w="9525">
            <a:noFill/>
            <a:round/>
            <a:headEnd/>
            <a:tailEnd/>
          </a:ln>
        </p:spPr>
        <p:txBody>
          <a:bodyPr anchor="ctr">
            <a:spAutoFit/>
          </a:bodyPr>
          <a:lstStyle/>
          <a:p>
            <a:endParaRPr lang="en-US"/>
          </a:p>
        </p:txBody>
      </p:sp>
      <p:sp>
        <p:nvSpPr>
          <p:cNvPr id="13319" name="Oval 16"/>
          <p:cNvSpPr>
            <a:spLocks noChangeArrowheads="1"/>
          </p:cNvSpPr>
          <p:nvPr/>
        </p:nvSpPr>
        <p:spPr bwMode="auto">
          <a:xfrm>
            <a:off x="3124200" y="1219200"/>
            <a:ext cx="2592387" cy="1006475"/>
          </a:xfrm>
          <a:prstGeom prst="ellipse">
            <a:avLst/>
          </a:prstGeom>
          <a:solidFill>
            <a:srgbClr val="6893C6"/>
          </a:solidFill>
          <a:ln w="9525" algn="ctr">
            <a:solidFill>
              <a:schemeClr val="tx1"/>
            </a:solidFill>
            <a:round/>
            <a:headEnd/>
            <a:tailEnd/>
          </a:ln>
        </p:spPr>
        <p:txBody>
          <a:bodyPr wrap="none" anchor="ctr"/>
          <a:lstStyle/>
          <a:p>
            <a:pPr algn="ctr"/>
            <a:r>
              <a:rPr lang="en-US" sz="1600" b="1" dirty="0" err="1" smtClean="0">
                <a:solidFill>
                  <a:srgbClr val="FFFFCC"/>
                </a:solidFill>
                <a:latin typeface="Georgia" pitchFamily="18" charset="0"/>
              </a:rPr>
              <a:t>Autoritatea</a:t>
            </a:r>
            <a:r>
              <a:rPr lang="en-US" sz="1600" b="1" dirty="0" smtClean="0">
                <a:solidFill>
                  <a:srgbClr val="FFFFCC"/>
                </a:solidFill>
                <a:latin typeface="Georgia" pitchFamily="18" charset="0"/>
              </a:rPr>
              <a:t> de </a:t>
            </a:r>
          </a:p>
          <a:p>
            <a:pPr algn="ctr"/>
            <a:r>
              <a:rPr lang="en-US" sz="1600" b="1" dirty="0" smtClean="0">
                <a:solidFill>
                  <a:srgbClr val="FFFFCC"/>
                </a:solidFill>
                <a:latin typeface="Georgia" pitchFamily="18" charset="0"/>
              </a:rPr>
              <a:t>management</a:t>
            </a:r>
            <a:endParaRPr lang="en-US" sz="1600" b="1" dirty="0">
              <a:solidFill>
                <a:srgbClr val="FFFFCC"/>
              </a:solidFill>
              <a:latin typeface="Georgia" pitchFamily="18" charset="0"/>
            </a:endParaRPr>
          </a:p>
        </p:txBody>
      </p:sp>
      <p:sp>
        <p:nvSpPr>
          <p:cNvPr id="13321" name="Rectangle 21"/>
          <p:cNvSpPr>
            <a:spLocks noChangeArrowheads="1"/>
          </p:cNvSpPr>
          <p:nvPr/>
        </p:nvSpPr>
        <p:spPr bwMode="auto">
          <a:xfrm>
            <a:off x="0" y="3552825"/>
            <a:ext cx="9144000" cy="0"/>
          </a:xfrm>
          <a:prstGeom prst="rect">
            <a:avLst/>
          </a:prstGeom>
          <a:noFill/>
          <a:ln w="9525" algn="ctr">
            <a:noFill/>
            <a:miter lim="800000"/>
            <a:headEnd/>
            <a:tailEnd/>
          </a:ln>
        </p:spPr>
        <p:txBody>
          <a:bodyPr wrap="none" anchor="ctr">
            <a:spAutoFit/>
          </a:bodyPr>
          <a:lstStyle/>
          <a:p>
            <a:pPr algn="l" eaLnBrk="0" hangingPunct="0">
              <a:spcBef>
                <a:spcPct val="0"/>
              </a:spcBef>
            </a:pPr>
            <a:endParaRPr lang="en-US" sz="1800" b="0">
              <a:latin typeface="Arial" charset="0"/>
            </a:endParaRPr>
          </a:p>
        </p:txBody>
      </p:sp>
      <p:sp>
        <p:nvSpPr>
          <p:cNvPr id="13322" name="Text Box 23"/>
          <p:cNvSpPr txBox="1">
            <a:spLocks noChangeArrowheads="1"/>
          </p:cNvSpPr>
          <p:nvPr/>
        </p:nvSpPr>
        <p:spPr bwMode="auto">
          <a:xfrm>
            <a:off x="755650" y="3573463"/>
            <a:ext cx="1800225" cy="579437"/>
          </a:xfrm>
          <a:prstGeom prst="rect">
            <a:avLst/>
          </a:prstGeom>
          <a:noFill/>
          <a:ln w="9525" algn="ctr">
            <a:noFill/>
            <a:miter lim="800000"/>
            <a:headEnd/>
            <a:tailEnd/>
          </a:ln>
        </p:spPr>
        <p:txBody>
          <a:bodyPr>
            <a:spAutoFit/>
          </a:bodyPr>
          <a:lstStyle/>
          <a:p>
            <a:pPr marL="342900" indent="-342900"/>
            <a:endParaRPr lang="en-US"/>
          </a:p>
        </p:txBody>
      </p:sp>
      <p:sp>
        <p:nvSpPr>
          <p:cNvPr id="13323" name="Text Box 25"/>
          <p:cNvSpPr txBox="1">
            <a:spLocks noChangeArrowheads="1"/>
          </p:cNvSpPr>
          <p:nvPr/>
        </p:nvSpPr>
        <p:spPr bwMode="auto">
          <a:xfrm>
            <a:off x="755650" y="3644900"/>
            <a:ext cx="1655763" cy="579438"/>
          </a:xfrm>
          <a:prstGeom prst="rect">
            <a:avLst/>
          </a:prstGeom>
          <a:noFill/>
          <a:ln w="9525" algn="ctr">
            <a:noFill/>
            <a:miter lim="800000"/>
            <a:headEnd/>
            <a:tailEnd/>
          </a:ln>
        </p:spPr>
        <p:txBody>
          <a:bodyPr>
            <a:spAutoFit/>
          </a:bodyPr>
          <a:lstStyle/>
          <a:p>
            <a:pPr marL="342900" indent="-342900"/>
            <a:endParaRPr lang="en-US"/>
          </a:p>
        </p:txBody>
      </p:sp>
      <p:sp>
        <p:nvSpPr>
          <p:cNvPr id="13324" name="Oval 27"/>
          <p:cNvSpPr>
            <a:spLocks noChangeArrowheads="1"/>
          </p:cNvSpPr>
          <p:nvPr/>
        </p:nvSpPr>
        <p:spPr bwMode="auto">
          <a:xfrm>
            <a:off x="6172200" y="3124200"/>
            <a:ext cx="2590800" cy="990600"/>
          </a:xfrm>
          <a:prstGeom prst="ellipse">
            <a:avLst/>
          </a:prstGeom>
          <a:solidFill>
            <a:srgbClr val="6893C6"/>
          </a:solidFill>
          <a:ln w="9525" algn="ctr">
            <a:solidFill>
              <a:schemeClr val="tx1"/>
            </a:solidFill>
            <a:round/>
            <a:headEnd/>
            <a:tailEnd/>
          </a:ln>
        </p:spPr>
        <p:txBody>
          <a:bodyPr wrap="none" anchor="ctr"/>
          <a:lstStyle/>
          <a:p>
            <a:pPr algn="ctr"/>
            <a:r>
              <a:rPr lang="en-US" sz="1600" b="1" dirty="0" smtClean="0">
                <a:solidFill>
                  <a:srgbClr val="FF9966"/>
                </a:solidFill>
                <a:latin typeface="Georgia" pitchFamily="18" charset="0"/>
              </a:rPr>
              <a:t>Consultant</a:t>
            </a:r>
            <a:endParaRPr lang="en-US" sz="1600" b="1" dirty="0">
              <a:solidFill>
                <a:srgbClr val="FF9966"/>
              </a:solidFill>
              <a:latin typeface="Georgia" pitchFamily="18" charset="0"/>
            </a:endParaRPr>
          </a:p>
        </p:txBody>
      </p:sp>
      <p:sp>
        <p:nvSpPr>
          <p:cNvPr id="13326" name="AutoShape 29"/>
          <p:cNvSpPr>
            <a:spLocks noChangeArrowheads="1"/>
          </p:cNvSpPr>
          <p:nvPr/>
        </p:nvSpPr>
        <p:spPr bwMode="auto">
          <a:xfrm>
            <a:off x="533400" y="3048000"/>
            <a:ext cx="2016125" cy="1079500"/>
          </a:xfrm>
          <a:prstGeom prst="bevel">
            <a:avLst>
              <a:gd name="adj" fmla="val 12500"/>
            </a:avLst>
          </a:prstGeom>
          <a:solidFill>
            <a:srgbClr val="EEED99"/>
          </a:solidFill>
          <a:ln w="9525">
            <a:solidFill>
              <a:schemeClr val="tx1"/>
            </a:solidFill>
            <a:miter lim="800000"/>
            <a:headEnd/>
            <a:tailEnd/>
          </a:ln>
        </p:spPr>
        <p:txBody>
          <a:bodyPr wrap="none" anchor="ctr"/>
          <a:lstStyle/>
          <a:p>
            <a:r>
              <a:rPr lang="en-US" dirty="0" smtClean="0"/>
              <a:t>       </a:t>
            </a:r>
            <a:r>
              <a:rPr lang="en-US" sz="1600" b="1" dirty="0" err="1" smtClean="0"/>
              <a:t>Banca</a:t>
            </a:r>
            <a:endParaRPr lang="en-US" sz="1600" b="1" dirty="0"/>
          </a:p>
        </p:txBody>
      </p:sp>
      <p:sp>
        <p:nvSpPr>
          <p:cNvPr id="13328" name="AutoShape 48"/>
          <p:cNvSpPr>
            <a:spLocks noChangeArrowheads="1"/>
          </p:cNvSpPr>
          <p:nvPr/>
        </p:nvSpPr>
        <p:spPr bwMode="auto">
          <a:xfrm>
            <a:off x="2971800" y="2590800"/>
            <a:ext cx="3024187" cy="2016125"/>
          </a:xfrm>
          <a:custGeom>
            <a:avLst/>
            <a:gdLst>
              <a:gd name="T0" fmla="*/ 3024187 w 21600"/>
              <a:gd name="T1" fmla="*/ 1008063 h 21600"/>
              <a:gd name="T2" fmla="*/ 1512094 w 21600"/>
              <a:gd name="T3" fmla="*/ 2016125 h 21600"/>
              <a:gd name="T4" fmla="*/ 0 w 21600"/>
              <a:gd name="T5" fmla="*/ 1008063 h 21600"/>
              <a:gd name="T6" fmla="*/ 1512094 w 21600"/>
              <a:gd name="T7" fmla="*/ 0 h 21600"/>
              <a:gd name="T8" fmla="*/ 0 60000 65536"/>
              <a:gd name="T9" fmla="*/ 5898240 60000 65536"/>
              <a:gd name="T10" fmla="*/ 11796480 60000 65536"/>
              <a:gd name="T11" fmla="*/ 17694720 60000 65536"/>
              <a:gd name="T12" fmla="*/ 2160 w 21600"/>
              <a:gd name="T13" fmla="*/ 8640 h 21600"/>
              <a:gd name="T14" fmla="*/ 19440 w 21600"/>
              <a:gd name="T15" fmla="*/ 12960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CC99"/>
          </a:solidFill>
          <a:ln w="9525" algn="ctr">
            <a:solidFill>
              <a:schemeClr val="tx1"/>
            </a:solidFill>
            <a:miter lim="800000"/>
            <a:headEnd/>
            <a:tailEnd/>
          </a:ln>
        </p:spPr>
        <p:txBody>
          <a:bodyPr wrap="none" anchor="ctr"/>
          <a:lstStyle/>
          <a:p>
            <a:endParaRPr lang="en-US"/>
          </a:p>
        </p:txBody>
      </p:sp>
      <p:sp>
        <p:nvSpPr>
          <p:cNvPr id="13329" name="Text Box 49"/>
          <p:cNvSpPr txBox="1">
            <a:spLocks noChangeArrowheads="1"/>
          </p:cNvSpPr>
          <p:nvPr/>
        </p:nvSpPr>
        <p:spPr bwMode="auto">
          <a:xfrm>
            <a:off x="3962400" y="3429000"/>
            <a:ext cx="1295400" cy="338554"/>
          </a:xfrm>
          <a:prstGeom prst="rect">
            <a:avLst/>
          </a:prstGeom>
          <a:noFill/>
          <a:ln w="9525" algn="ctr">
            <a:noFill/>
            <a:miter lim="800000"/>
            <a:headEnd/>
            <a:tailEnd/>
          </a:ln>
        </p:spPr>
        <p:txBody>
          <a:bodyPr>
            <a:spAutoFit/>
          </a:bodyPr>
          <a:lstStyle/>
          <a:p>
            <a:pPr marL="342900" indent="-342900"/>
            <a:r>
              <a:rPr lang="en-US" sz="1600" b="1" dirty="0">
                <a:solidFill>
                  <a:srgbClr val="336600"/>
                </a:solidFill>
                <a:latin typeface="Georgia" pitchFamily="18" charset="0"/>
              </a:rPr>
              <a:t>CLIENT</a:t>
            </a:r>
          </a:p>
        </p:txBody>
      </p:sp>
      <p:sp>
        <p:nvSpPr>
          <p:cNvPr id="13331" name="Arc 52"/>
          <p:cNvSpPr>
            <a:spLocks/>
          </p:cNvSpPr>
          <p:nvPr/>
        </p:nvSpPr>
        <p:spPr bwMode="auto">
          <a:xfrm>
            <a:off x="5867400" y="1752600"/>
            <a:ext cx="1655763" cy="1008062"/>
          </a:xfrm>
          <a:custGeom>
            <a:avLst/>
            <a:gdLst>
              <a:gd name="T0" fmla="*/ 0 w 21600"/>
              <a:gd name="T1" fmla="*/ 0 h 21600"/>
              <a:gd name="T2" fmla="*/ 1655763 w 21600"/>
              <a:gd name="T3" fmla="*/ 1008062 h 21600"/>
              <a:gd name="T4" fmla="*/ 0 w 21600"/>
              <a:gd name="T5" fmla="*/ 100806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336600"/>
            </a:solidFill>
            <a:round/>
            <a:headEnd/>
            <a:tailEnd/>
          </a:ln>
        </p:spPr>
        <p:txBody>
          <a:bodyPr wrap="none" anchor="ctr"/>
          <a:lstStyle/>
          <a:p>
            <a:endParaRPr lang="en-US"/>
          </a:p>
        </p:txBody>
      </p:sp>
      <p:sp>
        <p:nvSpPr>
          <p:cNvPr id="13332" name="Line 53"/>
          <p:cNvSpPr>
            <a:spLocks noChangeShapeType="1"/>
          </p:cNvSpPr>
          <p:nvPr/>
        </p:nvSpPr>
        <p:spPr bwMode="auto">
          <a:xfrm>
            <a:off x="7543800" y="2819400"/>
            <a:ext cx="0" cy="144463"/>
          </a:xfrm>
          <a:prstGeom prst="line">
            <a:avLst/>
          </a:prstGeom>
          <a:noFill/>
          <a:ln w="57150">
            <a:solidFill>
              <a:srgbClr val="336600"/>
            </a:solidFill>
            <a:round/>
            <a:headEnd/>
            <a:tailEnd type="triangle" w="med" len="med"/>
          </a:ln>
        </p:spPr>
        <p:txBody>
          <a:bodyPr wrap="none" anchor="ctr"/>
          <a:lstStyle/>
          <a:p>
            <a:endParaRPr lang="en-US"/>
          </a:p>
        </p:txBody>
      </p:sp>
      <p:sp>
        <p:nvSpPr>
          <p:cNvPr id="13333" name="Line 54"/>
          <p:cNvSpPr>
            <a:spLocks noChangeShapeType="1"/>
          </p:cNvSpPr>
          <p:nvPr/>
        </p:nvSpPr>
        <p:spPr bwMode="auto">
          <a:xfrm flipH="1">
            <a:off x="5791200" y="1752600"/>
            <a:ext cx="144463" cy="0"/>
          </a:xfrm>
          <a:prstGeom prst="line">
            <a:avLst/>
          </a:prstGeom>
          <a:noFill/>
          <a:ln w="57150">
            <a:solidFill>
              <a:srgbClr val="336600"/>
            </a:solidFill>
            <a:round/>
            <a:headEnd/>
            <a:tailEnd type="triangle" w="med" len="med"/>
          </a:ln>
        </p:spPr>
        <p:txBody>
          <a:bodyPr wrap="none" anchor="ctr"/>
          <a:lstStyle/>
          <a:p>
            <a:endParaRPr lang="en-US"/>
          </a:p>
        </p:txBody>
      </p:sp>
      <p:sp>
        <p:nvSpPr>
          <p:cNvPr id="13334" name="Arc 57"/>
          <p:cNvSpPr>
            <a:spLocks/>
          </p:cNvSpPr>
          <p:nvPr/>
        </p:nvSpPr>
        <p:spPr bwMode="auto">
          <a:xfrm flipH="1">
            <a:off x="1219200" y="1752600"/>
            <a:ext cx="1655763" cy="1008062"/>
          </a:xfrm>
          <a:custGeom>
            <a:avLst/>
            <a:gdLst>
              <a:gd name="T0" fmla="*/ 0 w 21600"/>
              <a:gd name="T1" fmla="*/ 0 h 21600"/>
              <a:gd name="T2" fmla="*/ 1655763 w 21600"/>
              <a:gd name="T3" fmla="*/ 1008062 h 21600"/>
              <a:gd name="T4" fmla="*/ 0 w 21600"/>
              <a:gd name="T5" fmla="*/ 100806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336600"/>
            </a:solidFill>
            <a:round/>
            <a:headEnd/>
            <a:tailEnd/>
          </a:ln>
        </p:spPr>
        <p:txBody>
          <a:bodyPr wrap="none" anchor="ctr"/>
          <a:lstStyle/>
          <a:p>
            <a:endParaRPr lang="en-US"/>
          </a:p>
        </p:txBody>
      </p:sp>
      <p:sp>
        <p:nvSpPr>
          <p:cNvPr id="13335" name="Line 58"/>
          <p:cNvSpPr>
            <a:spLocks noChangeShapeType="1"/>
          </p:cNvSpPr>
          <p:nvPr/>
        </p:nvSpPr>
        <p:spPr bwMode="auto">
          <a:xfrm>
            <a:off x="2895600" y="1752600"/>
            <a:ext cx="144462" cy="0"/>
          </a:xfrm>
          <a:prstGeom prst="line">
            <a:avLst/>
          </a:prstGeom>
          <a:noFill/>
          <a:ln w="57150">
            <a:solidFill>
              <a:srgbClr val="336600"/>
            </a:solidFill>
            <a:round/>
            <a:headEnd/>
            <a:tailEnd type="triangle" w="med" len="med"/>
          </a:ln>
        </p:spPr>
        <p:txBody>
          <a:bodyPr wrap="none" anchor="ctr"/>
          <a:lstStyle/>
          <a:p>
            <a:endParaRPr lang="en-US"/>
          </a:p>
        </p:txBody>
      </p:sp>
      <p:sp>
        <p:nvSpPr>
          <p:cNvPr id="13336" name="Line 59"/>
          <p:cNvSpPr>
            <a:spLocks noChangeShapeType="1"/>
          </p:cNvSpPr>
          <p:nvPr/>
        </p:nvSpPr>
        <p:spPr bwMode="auto">
          <a:xfrm>
            <a:off x="1219200" y="2819400"/>
            <a:ext cx="0" cy="144463"/>
          </a:xfrm>
          <a:prstGeom prst="line">
            <a:avLst/>
          </a:prstGeom>
          <a:noFill/>
          <a:ln w="57150">
            <a:solidFill>
              <a:srgbClr val="336600"/>
            </a:solidFill>
            <a:round/>
            <a:headEnd/>
            <a:tailEnd type="triangle" w="med" len="med"/>
          </a:ln>
        </p:spPr>
        <p:txBody>
          <a:bodyPr wrap="none" anchor="ctr"/>
          <a:lstStyle/>
          <a:p>
            <a:endParaRPr lang="en-US"/>
          </a:p>
        </p:txBody>
      </p:sp>
      <p:sp>
        <p:nvSpPr>
          <p:cNvPr id="13337" name="Arc 60"/>
          <p:cNvSpPr>
            <a:spLocks/>
          </p:cNvSpPr>
          <p:nvPr/>
        </p:nvSpPr>
        <p:spPr bwMode="auto">
          <a:xfrm flipV="1">
            <a:off x="5943600" y="4495800"/>
            <a:ext cx="1655763" cy="1008062"/>
          </a:xfrm>
          <a:custGeom>
            <a:avLst/>
            <a:gdLst>
              <a:gd name="T0" fmla="*/ 0 w 21600"/>
              <a:gd name="T1" fmla="*/ 0 h 21600"/>
              <a:gd name="T2" fmla="*/ 1655763 w 21600"/>
              <a:gd name="T3" fmla="*/ 1008062 h 21600"/>
              <a:gd name="T4" fmla="*/ 0 w 21600"/>
              <a:gd name="T5" fmla="*/ 100806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336600"/>
            </a:solidFill>
            <a:round/>
            <a:headEnd/>
            <a:tailEnd/>
          </a:ln>
        </p:spPr>
        <p:txBody>
          <a:bodyPr wrap="none" anchor="ctr"/>
          <a:lstStyle/>
          <a:p>
            <a:endParaRPr lang="en-US"/>
          </a:p>
        </p:txBody>
      </p:sp>
      <p:sp>
        <p:nvSpPr>
          <p:cNvPr id="13338" name="Line 61"/>
          <p:cNvSpPr>
            <a:spLocks noChangeShapeType="1"/>
          </p:cNvSpPr>
          <p:nvPr/>
        </p:nvSpPr>
        <p:spPr bwMode="auto">
          <a:xfrm flipH="1">
            <a:off x="5791200" y="5486400"/>
            <a:ext cx="142875" cy="0"/>
          </a:xfrm>
          <a:prstGeom prst="line">
            <a:avLst/>
          </a:prstGeom>
          <a:noFill/>
          <a:ln w="57150">
            <a:solidFill>
              <a:srgbClr val="336600"/>
            </a:solidFill>
            <a:round/>
            <a:headEnd/>
            <a:tailEnd type="triangle" w="med" len="med"/>
          </a:ln>
        </p:spPr>
        <p:txBody>
          <a:bodyPr wrap="none" anchor="ctr"/>
          <a:lstStyle/>
          <a:p>
            <a:endParaRPr lang="en-US"/>
          </a:p>
        </p:txBody>
      </p:sp>
      <p:sp>
        <p:nvSpPr>
          <p:cNvPr id="13339" name="Line 62"/>
          <p:cNvSpPr>
            <a:spLocks noChangeShapeType="1"/>
          </p:cNvSpPr>
          <p:nvPr/>
        </p:nvSpPr>
        <p:spPr bwMode="auto">
          <a:xfrm flipV="1">
            <a:off x="7620000" y="4267200"/>
            <a:ext cx="0" cy="215900"/>
          </a:xfrm>
          <a:prstGeom prst="line">
            <a:avLst/>
          </a:prstGeom>
          <a:noFill/>
          <a:ln w="57150">
            <a:solidFill>
              <a:srgbClr val="336600"/>
            </a:solidFill>
            <a:round/>
            <a:headEnd/>
            <a:tailEnd type="triangle" w="med" len="med"/>
          </a:ln>
        </p:spPr>
        <p:txBody>
          <a:bodyPr wrap="none" anchor="ctr"/>
          <a:lstStyle/>
          <a:p>
            <a:endParaRPr lang="en-US"/>
          </a:p>
        </p:txBody>
      </p:sp>
      <p:sp>
        <p:nvSpPr>
          <p:cNvPr id="13340" name="Arc 63"/>
          <p:cNvSpPr>
            <a:spLocks/>
          </p:cNvSpPr>
          <p:nvPr/>
        </p:nvSpPr>
        <p:spPr bwMode="auto">
          <a:xfrm flipH="1" flipV="1">
            <a:off x="1143000" y="4419600"/>
            <a:ext cx="1655763" cy="1008063"/>
          </a:xfrm>
          <a:custGeom>
            <a:avLst/>
            <a:gdLst>
              <a:gd name="T0" fmla="*/ 0 w 21600"/>
              <a:gd name="T1" fmla="*/ 0 h 21600"/>
              <a:gd name="T2" fmla="*/ 1655763 w 21600"/>
              <a:gd name="T3" fmla="*/ 1008063 h 21600"/>
              <a:gd name="T4" fmla="*/ 0 w 21600"/>
              <a:gd name="T5" fmla="*/ 100806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336600"/>
            </a:solidFill>
            <a:round/>
            <a:headEnd/>
            <a:tailEnd/>
          </a:ln>
        </p:spPr>
        <p:txBody>
          <a:bodyPr wrap="none" anchor="ctr"/>
          <a:lstStyle/>
          <a:p>
            <a:endParaRPr lang="en-US"/>
          </a:p>
        </p:txBody>
      </p:sp>
      <p:sp>
        <p:nvSpPr>
          <p:cNvPr id="13341" name="Line 64"/>
          <p:cNvSpPr>
            <a:spLocks noChangeShapeType="1"/>
          </p:cNvSpPr>
          <p:nvPr/>
        </p:nvSpPr>
        <p:spPr bwMode="auto">
          <a:xfrm flipV="1">
            <a:off x="1143000" y="4191000"/>
            <a:ext cx="0" cy="144462"/>
          </a:xfrm>
          <a:prstGeom prst="line">
            <a:avLst/>
          </a:prstGeom>
          <a:noFill/>
          <a:ln w="57150">
            <a:solidFill>
              <a:srgbClr val="336600"/>
            </a:solidFill>
            <a:round/>
            <a:headEnd/>
            <a:tailEnd type="triangle" w="med" len="med"/>
          </a:ln>
        </p:spPr>
        <p:txBody>
          <a:bodyPr wrap="none" anchor="ctr"/>
          <a:lstStyle/>
          <a:p>
            <a:endParaRPr lang="en-US"/>
          </a:p>
        </p:txBody>
      </p:sp>
      <p:sp>
        <p:nvSpPr>
          <p:cNvPr id="13342" name="Line 65"/>
          <p:cNvSpPr>
            <a:spLocks noChangeShapeType="1"/>
          </p:cNvSpPr>
          <p:nvPr/>
        </p:nvSpPr>
        <p:spPr bwMode="auto">
          <a:xfrm>
            <a:off x="2895600" y="5410200"/>
            <a:ext cx="73025" cy="0"/>
          </a:xfrm>
          <a:prstGeom prst="line">
            <a:avLst/>
          </a:prstGeom>
          <a:noFill/>
          <a:ln w="57150">
            <a:solidFill>
              <a:srgbClr val="336600"/>
            </a:solidFill>
            <a:round/>
            <a:headEnd/>
            <a:tailEnd type="triangle" w="med" len="med"/>
          </a:ln>
        </p:spPr>
        <p:txBody>
          <a:bodyPr wrap="none" anchor="ctr"/>
          <a:lstStyle/>
          <a:p>
            <a:endParaRPr lang="en-US"/>
          </a:p>
        </p:txBody>
      </p:sp>
      <p:sp>
        <p:nvSpPr>
          <p:cNvPr id="31" name="Oval 16"/>
          <p:cNvSpPr>
            <a:spLocks noChangeArrowheads="1"/>
          </p:cNvSpPr>
          <p:nvPr/>
        </p:nvSpPr>
        <p:spPr bwMode="auto">
          <a:xfrm>
            <a:off x="2932112" y="4850578"/>
            <a:ext cx="3024187" cy="1006475"/>
          </a:xfrm>
          <a:prstGeom prst="ellipse">
            <a:avLst/>
          </a:prstGeom>
          <a:solidFill>
            <a:srgbClr val="6893C6"/>
          </a:solidFill>
          <a:ln w="9525" algn="ctr">
            <a:solidFill>
              <a:schemeClr val="tx1"/>
            </a:solidFill>
            <a:round/>
            <a:headEnd/>
            <a:tailEnd/>
          </a:ln>
        </p:spPr>
        <p:txBody>
          <a:bodyPr wrap="none" anchor="ctr"/>
          <a:lstStyle/>
          <a:p>
            <a:pPr algn="ctr"/>
            <a:r>
              <a:rPr lang="en-US" sz="1600" b="1" dirty="0" err="1" smtClean="0">
                <a:solidFill>
                  <a:schemeClr val="bg1"/>
                </a:solidFill>
                <a:latin typeface="Georgia" pitchFamily="18" charset="0"/>
              </a:rPr>
              <a:t>Fonduri</a:t>
            </a:r>
            <a:r>
              <a:rPr lang="en-US" sz="1600" b="1" dirty="0" smtClean="0">
                <a:solidFill>
                  <a:schemeClr val="bg1"/>
                </a:solidFill>
                <a:latin typeface="Georgia" pitchFamily="18" charset="0"/>
              </a:rPr>
              <a:t> de </a:t>
            </a:r>
            <a:r>
              <a:rPr lang="en-US" sz="1600" b="1" dirty="0" err="1" smtClean="0">
                <a:solidFill>
                  <a:schemeClr val="bg1"/>
                </a:solidFill>
                <a:latin typeface="Georgia" pitchFamily="18" charset="0"/>
              </a:rPr>
              <a:t>garantare</a:t>
            </a:r>
            <a:r>
              <a:rPr lang="en-US" sz="1600" b="1" dirty="0" smtClean="0">
                <a:solidFill>
                  <a:schemeClr val="bg1"/>
                </a:solidFill>
                <a:latin typeface="Georgia" pitchFamily="18" charset="0"/>
              </a:rPr>
              <a:t>/</a:t>
            </a:r>
          </a:p>
          <a:p>
            <a:pPr algn="ctr"/>
            <a:r>
              <a:rPr lang="en-US" sz="1600" b="1" dirty="0" smtClean="0">
                <a:solidFill>
                  <a:schemeClr val="bg1"/>
                </a:solidFill>
                <a:latin typeface="Georgia" pitchFamily="18" charset="0"/>
              </a:rPr>
              <a:t> de </a:t>
            </a:r>
            <a:r>
              <a:rPr lang="en-US" sz="1600" b="1" dirty="0" err="1" smtClean="0">
                <a:solidFill>
                  <a:schemeClr val="bg1"/>
                </a:solidFill>
                <a:latin typeface="Georgia" pitchFamily="18" charset="0"/>
              </a:rPr>
              <a:t>investitii</a:t>
            </a:r>
            <a:endParaRPr lang="en-US" sz="1600" b="1" dirty="0">
              <a:solidFill>
                <a:schemeClr val="bg1"/>
              </a:solidFill>
              <a:latin typeface="Georgia"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6"/>
          <p:cNvSpPr>
            <a:spLocks noGrp="1"/>
          </p:cNvSpPr>
          <p:nvPr>
            <p:ph type="title"/>
          </p:nvPr>
        </p:nvSpPr>
        <p:spPr>
          <a:xfrm>
            <a:off x="533400" y="274638"/>
            <a:ext cx="8153400" cy="1358900"/>
          </a:xfrm>
        </p:spPr>
        <p:txBody>
          <a:bodyPr/>
          <a:lstStyle/>
          <a:p>
            <a:pPr eaLnBrk="1" hangingPunct="1"/>
            <a:r>
              <a:rPr lang="en-US" sz="2800" b="1" kern="1200" dirty="0" smtClean="0">
                <a:solidFill>
                  <a:srgbClr val="000000"/>
                </a:solidFill>
                <a:latin typeface="Georgia" pitchFamily="18" charset="0"/>
                <a:ea typeface="+mn-ea"/>
                <a:cs typeface="+mn-cs"/>
              </a:rPr>
              <a:t>CEC</a:t>
            </a:r>
            <a:r>
              <a:rPr lang="en-US" sz="3000" b="1" i="1" dirty="0" smtClean="0">
                <a:solidFill>
                  <a:srgbClr val="FF0000"/>
                </a:solidFill>
                <a:latin typeface="Georgia" pitchFamily="18" charset="0"/>
              </a:rPr>
              <a:t> </a:t>
            </a:r>
            <a:r>
              <a:rPr lang="en-US" sz="2800" b="1" kern="1200" dirty="0" smtClean="0">
                <a:solidFill>
                  <a:srgbClr val="000000"/>
                </a:solidFill>
                <a:latin typeface="Georgia" pitchFamily="18" charset="0"/>
                <a:ea typeface="+mn-ea"/>
                <a:cs typeface="+mn-cs"/>
              </a:rPr>
              <a:t>Bank – </a:t>
            </a:r>
            <a:r>
              <a:rPr lang="en-US" sz="2800" b="1" kern="1200" dirty="0" err="1" smtClean="0">
                <a:solidFill>
                  <a:srgbClr val="000000"/>
                </a:solidFill>
                <a:latin typeface="Georgia" pitchFamily="18" charset="0"/>
                <a:ea typeface="+mn-ea"/>
                <a:cs typeface="+mn-cs"/>
              </a:rPr>
              <a:t>implicata</a:t>
            </a:r>
            <a:r>
              <a:rPr lang="en-US" sz="2800" b="1" kern="1200" dirty="0" smtClean="0">
                <a:solidFill>
                  <a:srgbClr val="000000"/>
                </a:solidFill>
                <a:latin typeface="Georgia" pitchFamily="18" charset="0"/>
                <a:ea typeface="+mn-ea"/>
                <a:cs typeface="+mn-cs"/>
              </a:rPr>
              <a:t> in </a:t>
            </a:r>
            <a:r>
              <a:rPr lang="en-US" sz="2800" b="1" kern="1200" dirty="0" err="1" smtClean="0">
                <a:solidFill>
                  <a:srgbClr val="000000"/>
                </a:solidFill>
                <a:latin typeface="Georgia" pitchFamily="18" charset="0"/>
                <a:ea typeface="+mn-ea"/>
                <a:cs typeface="+mn-cs"/>
              </a:rPr>
              <a:t>sustinerea</a:t>
            </a:r>
            <a:r>
              <a:rPr lang="en-US" sz="2800" b="1" kern="1200" dirty="0" smtClean="0">
                <a:solidFill>
                  <a:srgbClr val="000000"/>
                </a:solidFill>
                <a:latin typeface="Georgia" pitchFamily="18" charset="0"/>
                <a:ea typeface="+mn-ea"/>
                <a:cs typeface="+mn-cs"/>
              </a:rPr>
              <a:t> </a:t>
            </a:r>
            <a:r>
              <a:rPr lang="en-US" sz="2800" b="1" kern="1200" dirty="0" err="1" smtClean="0">
                <a:solidFill>
                  <a:srgbClr val="000000"/>
                </a:solidFill>
                <a:latin typeface="Georgia" pitchFamily="18" charset="0"/>
                <a:ea typeface="+mn-ea"/>
                <a:cs typeface="+mn-cs"/>
              </a:rPr>
              <a:t>proiectelor</a:t>
            </a:r>
            <a:r>
              <a:rPr lang="en-US" sz="2800" b="1" kern="1200" dirty="0" smtClean="0">
                <a:solidFill>
                  <a:srgbClr val="000000"/>
                </a:solidFill>
                <a:latin typeface="Georgia" pitchFamily="18" charset="0"/>
                <a:ea typeface="+mn-ea"/>
                <a:cs typeface="+mn-cs"/>
              </a:rPr>
              <a:t> cu </a:t>
            </a:r>
            <a:r>
              <a:rPr lang="en-US" sz="2800" b="1" kern="1200" dirty="0" err="1" smtClean="0">
                <a:solidFill>
                  <a:srgbClr val="000000"/>
                </a:solidFill>
                <a:latin typeface="Georgia" pitchFamily="18" charset="0"/>
                <a:ea typeface="+mn-ea"/>
                <a:cs typeface="+mn-cs"/>
              </a:rPr>
              <a:t>componenta</a:t>
            </a:r>
            <a:r>
              <a:rPr lang="en-US" sz="2800" b="1" kern="1200" dirty="0" smtClean="0">
                <a:solidFill>
                  <a:srgbClr val="000000"/>
                </a:solidFill>
                <a:latin typeface="Georgia" pitchFamily="18" charset="0"/>
                <a:ea typeface="+mn-ea"/>
                <a:cs typeface="+mn-cs"/>
              </a:rPr>
              <a:t> </a:t>
            </a:r>
            <a:r>
              <a:rPr lang="en-US" sz="2800" b="1" kern="1200" dirty="0" err="1" smtClean="0">
                <a:solidFill>
                  <a:srgbClr val="000000"/>
                </a:solidFill>
                <a:latin typeface="Georgia" pitchFamily="18" charset="0"/>
                <a:ea typeface="+mn-ea"/>
                <a:cs typeface="+mn-cs"/>
              </a:rPr>
              <a:t>europeana</a:t>
            </a:r>
            <a:r>
              <a:rPr lang="en-US" sz="2800" b="1" kern="1200" dirty="0" smtClean="0">
                <a:solidFill>
                  <a:srgbClr val="000000"/>
                </a:solidFill>
                <a:latin typeface="Georgia" pitchFamily="18" charset="0"/>
                <a:ea typeface="+mn-ea"/>
                <a:cs typeface="+mn-cs"/>
              </a:rPr>
              <a:t> </a:t>
            </a:r>
            <a:r>
              <a:rPr lang="en-US" sz="2800" b="1" kern="1200" dirty="0" err="1" smtClean="0">
                <a:solidFill>
                  <a:srgbClr val="000000"/>
                </a:solidFill>
                <a:latin typeface="Georgia" pitchFamily="18" charset="0"/>
                <a:ea typeface="+mn-ea"/>
                <a:cs typeface="+mn-cs"/>
              </a:rPr>
              <a:t>nerambursabila</a:t>
            </a:r>
            <a:endParaRPr lang="en-US" sz="2800" b="1" kern="1200" dirty="0" smtClean="0">
              <a:solidFill>
                <a:srgbClr val="000000"/>
              </a:solidFill>
              <a:latin typeface="Georgia" pitchFamily="18" charset="0"/>
              <a:ea typeface="+mn-ea"/>
              <a:cs typeface="+mn-cs"/>
            </a:endParaRPr>
          </a:p>
        </p:txBody>
      </p:sp>
      <p:sp>
        <p:nvSpPr>
          <p:cNvPr id="9" name="Content Placeholder 8"/>
          <p:cNvSpPr>
            <a:spLocks noGrp="1"/>
          </p:cNvSpPr>
          <p:nvPr>
            <p:ph sz="half" idx="2"/>
          </p:nvPr>
        </p:nvSpPr>
        <p:spPr>
          <a:xfrm>
            <a:off x="2514600" y="1828800"/>
            <a:ext cx="6092825" cy="3429000"/>
          </a:xfrm>
        </p:spPr>
        <p:txBody>
          <a:bodyPr/>
          <a:lstStyle/>
          <a:p>
            <a:pPr marL="53975" indent="4763" algn="just" eaLnBrk="1" hangingPunct="1">
              <a:spcBef>
                <a:spcPts val="600"/>
              </a:spcBef>
              <a:buFont typeface="Arial" charset="0"/>
              <a:buNone/>
              <a:defRPr/>
            </a:pPr>
            <a:r>
              <a:rPr lang="en-US" sz="1800" dirty="0" err="1" smtClean="0">
                <a:latin typeface="Georgia" pitchFamily="18" charset="0"/>
              </a:rPr>
              <a:t>credite</a:t>
            </a:r>
            <a:r>
              <a:rPr lang="en-US" sz="1800" dirty="0" smtClean="0">
                <a:latin typeface="Georgia" pitchFamily="18" charset="0"/>
              </a:rPr>
              <a:t> </a:t>
            </a:r>
            <a:r>
              <a:rPr lang="en-US" sz="1800" dirty="0" err="1" smtClean="0">
                <a:latin typeface="Georgia" pitchFamily="18" charset="0"/>
              </a:rPr>
              <a:t>acordate</a:t>
            </a:r>
            <a:r>
              <a:rPr lang="en-US" sz="1800" dirty="0" smtClean="0">
                <a:latin typeface="Georgia" pitchFamily="18" charset="0"/>
              </a:rPr>
              <a:t> in </a:t>
            </a:r>
            <a:r>
              <a:rPr lang="en-US" sz="1800" dirty="0" err="1" smtClean="0">
                <a:latin typeface="Georgia" pitchFamily="18" charset="0"/>
              </a:rPr>
              <a:t>perioada</a:t>
            </a:r>
            <a:r>
              <a:rPr lang="en-US" sz="1800" dirty="0" smtClean="0">
                <a:latin typeface="Georgia" pitchFamily="18" charset="0"/>
              </a:rPr>
              <a:t> </a:t>
            </a:r>
            <a:r>
              <a:rPr lang="en-US" sz="1800" dirty="0" err="1" smtClean="0">
                <a:latin typeface="Georgia" pitchFamily="18" charset="0"/>
              </a:rPr>
              <a:t>ianuarie</a:t>
            </a:r>
            <a:r>
              <a:rPr lang="en-US" sz="1800" dirty="0" smtClean="0">
                <a:latin typeface="Georgia" pitchFamily="18" charset="0"/>
              </a:rPr>
              <a:t> 2008 -             </a:t>
            </a:r>
            <a:r>
              <a:rPr lang="en-US" sz="1800" dirty="0" err="1" smtClean="0">
                <a:latin typeface="Georgia" pitchFamily="18" charset="0"/>
              </a:rPr>
              <a:t>decembrie</a:t>
            </a:r>
            <a:r>
              <a:rPr lang="en-US" sz="1800" dirty="0" smtClean="0">
                <a:latin typeface="Georgia" pitchFamily="18" charset="0"/>
              </a:rPr>
              <a:t> 2014</a:t>
            </a:r>
          </a:p>
          <a:p>
            <a:pPr marL="53975" indent="4763" algn="just" eaLnBrk="1" hangingPunct="1">
              <a:spcBef>
                <a:spcPts val="600"/>
              </a:spcBef>
              <a:buFont typeface="Arial" charset="0"/>
              <a:buNone/>
              <a:defRPr/>
            </a:pPr>
            <a:endParaRPr lang="en-US" sz="1800" dirty="0" smtClean="0">
              <a:latin typeface="Georgia" pitchFamily="18" charset="0"/>
            </a:endParaRPr>
          </a:p>
          <a:p>
            <a:pPr marL="53975" indent="4763" algn="just" eaLnBrk="1" hangingPunct="1">
              <a:spcBef>
                <a:spcPts val="600"/>
              </a:spcBef>
              <a:buFont typeface="Arial" charset="0"/>
              <a:buNone/>
              <a:defRPr/>
            </a:pPr>
            <a:r>
              <a:rPr lang="en-US" sz="1800" dirty="0" err="1" smtClean="0">
                <a:latin typeface="Georgia" pitchFamily="18" charset="0"/>
              </a:rPr>
              <a:t>valoarea</a:t>
            </a:r>
            <a:r>
              <a:rPr lang="en-US" sz="1800" dirty="0" smtClean="0">
                <a:latin typeface="Georgia" pitchFamily="18" charset="0"/>
              </a:rPr>
              <a:t> </a:t>
            </a:r>
            <a:r>
              <a:rPr lang="en-US" sz="1800" dirty="0" err="1" smtClean="0">
                <a:latin typeface="Georgia" pitchFamily="18" charset="0"/>
              </a:rPr>
              <a:t>acestor</a:t>
            </a:r>
            <a:r>
              <a:rPr lang="en-US" sz="1800" dirty="0" smtClean="0">
                <a:latin typeface="Georgia" pitchFamily="18" charset="0"/>
              </a:rPr>
              <a:t> </a:t>
            </a:r>
            <a:r>
              <a:rPr lang="en-US" sz="1800" dirty="0" err="1" smtClean="0">
                <a:latin typeface="Georgia" pitchFamily="18" charset="0"/>
              </a:rPr>
              <a:t>credite</a:t>
            </a:r>
            <a:endParaRPr lang="en-US" sz="1800" dirty="0" smtClean="0">
              <a:latin typeface="Georgia" pitchFamily="18" charset="0"/>
            </a:endParaRPr>
          </a:p>
          <a:p>
            <a:pPr marL="53975" indent="4763" algn="just" eaLnBrk="1" hangingPunct="1">
              <a:spcBef>
                <a:spcPts val="600"/>
              </a:spcBef>
              <a:buFont typeface="Arial" charset="0"/>
              <a:buNone/>
              <a:defRPr/>
            </a:pPr>
            <a:endParaRPr lang="en-US" sz="1800" dirty="0" smtClean="0">
              <a:latin typeface="Georgia" pitchFamily="18" charset="0"/>
            </a:endParaRPr>
          </a:p>
          <a:p>
            <a:pPr marL="53975" indent="4763" algn="just" eaLnBrk="1" hangingPunct="1">
              <a:spcBef>
                <a:spcPts val="600"/>
              </a:spcBef>
              <a:buFont typeface="Arial" charset="0"/>
              <a:buNone/>
              <a:defRPr/>
            </a:pPr>
            <a:endParaRPr lang="en-US" sz="800" dirty="0" smtClean="0">
              <a:latin typeface="Georgia" pitchFamily="18" charset="0"/>
            </a:endParaRPr>
          </a:p>
          <a:p>
            <a:pPr algn="just" eaLnBrk="1" hangingPunct="1">
              <a:spcBef>
                <a:spcPts val="600"/>
              </a:spcBef>
              <a:buFont typeface="Arial" charset="0"/>
              <a:buNone/>
              <a:defRPr/>
            </a:pPr>
            <a:r>
              <a:rPr lang="en-US" sz="1800" dirty="0" smtClean="0">
                <a:latin typeface="Georgia" pitchFamily="18" charset="0"/>
              </a:rPr>
              <a:t> </a:t>
            </a:r>
            <a:r>
              <a:rPr lang="en-US" sz="1800" dirty="0" err="1" smtClean="0">
                <a:latin typeface="Georgia" pitchFamily="18" charset="0"/>
              </a:rPr>
              <a:t>valoarea</a:t>
            </a:r>
            <a:r>
              <a:rPr lang="en-US" sz="1800" dirty="0" smtClean="0">
                <a:latin typeface="Georgia" pitchFamily="18" charset="0"/>
              </a:rPr>
              <a:t> grant-</a:t>
            </a:r>
            <a:r>
              <a:rPr lang="en-US" sz="1800" dirty="0" err="1" smtClean="0">
                <a:latin typeface="Georgia" pitchFamily="18" charset="0"/>
              </a:rPr>
              <a:t>urilor</a:t>
            </a:r>
            <a:r>
              <a:rPr lang="en-US" sz="1800" dirty="0" smtClean="0">
                <a:latin typeface="Georgia" pitchFamily="18" charset="0"/>
              </a:rPr>
              <a:t> </a:t>
            </a:r>
            <a:r>
              <a:rPr lang="en-US" sz="1800" dirty="0" err="1" smtClean="0">
                <a:latin typeface="Georgia" pitchFamily="18" charset="0"/>
              </a:rPr>
              <a:t>aferente</a:t>
            </a:r>
            <a:endParaRPr lang="en-US" sz="1800" dirty="0" smtClean="0">
              <a:latin typeface="Georgia" pitchFamily="18" charset="0"/>
            </a:endParaRPr>
          </a:p>
          <a:p>
            <a:pPr algn="just" eaLnBrk="1" hangingPunct="1">
              <a:spcBef>
                <a:spcPts val="600"/>
              </a:spcBef>
              <a:buFont typeface="Arial" charset="0"/>
              <a:buNone/>
              <a:defRPr/>
            </a:pPr>
            <a:endParaRPr lang="en-US" sz="1800" dirty="0" smtClean="0">
              <a:latin typeface="Georgia" pitchFamily="18" charset="0"/>
            </a:endParaRPr>
          </a:p>
          <a:p>
            <a:pPr algn="just" eaLnBrk="1" hangingPunct="1">
              <a:spcBef>
                <a:spcPts val="600"/>
              </a:spcBef>
              <a:buFont typeface="Arial" charset="0"/>
              <a:buNone/>
              <a:defRPr/>
            </a:pPr>
            <a:endParaRPr lang="en-US" sz="800" dirty="0" smtClean="0">
              <a:latin typeface="Georgia" pitchFamily="18" charset="0"/>
            </a:endParaRPr>
          </a:p>
          <a:p>
            <a:pPr algn="just" eaLnBrk="1" hangingPunct="1">
              <a:spcBef>
                <a:spcPts val="600"/>
              </a:spcBef>
              <a:buFont typeface="Arial" charset="0"/>
              <a:buNone/>
              <a:defRPr/>
            </a:pPr>
            <a:r>
              <a:rPr lang="en-US" sz="1800" dirty="0" smtClean="0">
                <a:latin typeface="Georgia" pitchFamily="18" charset="0"/>
              </a:rPr>
              <a:t> </a:t>
            </a:r>
            <a:r>
              <a:rPr lang="en-US" sz="1800" dirty="0" err="1" smtClean="0">
                <a:latin typeface="Georgia" pitchFamily="18" charset="0"/>
              </a:rPr>
              <a:t>pentru</a:t>
            </a:r>
            <a:r>
              <a:rPr lang="en-US" sz="1800" dirty="0" smtClean="0">
                <a:latin typeface="Georgia" pitchFamily="18" charset="0"/>
              </a:rPr>
              <a:t> </a:t>
            </a:r>
            <a:r>
              <a:rPr lang="en-US" sz="1800" dirty="0" err="1" smtClean="0">
                <a:latin typeface="Georgia" pitchFamily="18" charset="0"/>
              </a:rPr>
              <a:t>Fonduri</a:t>
            </a:r>
            <a:r>
              <a:rPr lang="en-US" sz="1800" dirty="0" smtClean="0">
                <a:latin typeface="Georgia" pitchFamily="18" charset="0"/>
              </a:rPr>
              <a:t> </a:t>
            </a:r>
            <a:r>
              <a:rPr lang="en-US" sz="1800" dirty="0" err="1" smtClean="0">
                <a:latin typeface="Georgia" pitchFamily="18" charset="0"/>
              </a:rPr>
              <a:t>Europene</a:t>
            </a:r>
            <a:endParaRPr lang="en-US" sz="1800" dirty="0">
              <a:latin typeface="Georgia" pitchFamily="18" charset="0"/>
            </a:endParaRPr>
          </a:p>
        </p:txBody>
      </p:sp>
      <p:sp>
        <p:nvSpPr>
          <p:cNvPr id="23557" name="Rectangle 3"/>
          <p:cNvSpPr>
            <a:spLocks noChangeArrowheads="1"/>
          </p:cNvSpPr>
          <p:nvPr/>
        </p:nvSpPr>
        <p:spPr bwMode="auto">
          <a:xfrm>
            <a:off x="250825" y="555625"/>
            <a:ext cx="8532813" cy="1077913"/>
          </a:xfrm>
          <a:prstGeom prst="rect">
            <a:avLst/>
          </a:prstGeom>
          <a:noFill/>
          <a:ln w="9525">
            <a:noFill/>
            <a:miter lim="800000"/>
            <a:headEnd/>
            <a:tailEnd/>
          </a:ln>
        </p:spPr>
        <p:txBody>
          <a:bodyPr anchor="ctr">
            <a:spAutoFit/>
          </a:bodyPr>
          <a:lstStyle/>
          <a:p>
            <a:pPr algn="ctr"/>
            <a:r>
              <a:rPr lang="en-US" sz="3200" b="1">
                <a:solidFill>
                  <a:srgbClr val="000000"/>
                </a:solidFill>
                <a:latin typeface="Georgia" pitchFamily="18" charset="0"/>
              </a:rPr>
              <a:t> </a:t>
            </a:r>
            <a:endParaRPr lang="ro-RO" sz="3200" b="1">
              <a:solidFill>
                <a:srgbClr val="000000"/>
              </a:solidFill>
              <a:latin typeface="Georgia" pitchFamily="18" charset="0"/>
            </a:endParaRPr>
          </a:p>
          <a:p>
            <a:pPr algn="ctr"/>
            <a:endParaRPr lang="ro-RO" sz="3200" b="1">
              <a:solidFill>
                <a:srgbClr val="000000"/>
              </a:solidFill>
              <a:latin typeface="Georgia" pitchFamily="18" charset="0"/>
            </a:endParaRPr>
          </a:p>
        </p:txBody>
      </p:sp>
      <p:sp>
        <p:nvSpPr>
          <p:cNvPr id="6" name="Rectangle 5"/>
          <p:cNvSpPr>
            <a:spLocks noChangeArrowheads="1"/>
          </p:cNvSpPr>
          <p:nvPr/>
        </p:nvSpPr>
        <p:spPr bwMode="auto">
          <a:xfrm>
            <a:off x="533400" y="1828800"/>
            <a:ext cx="1981200" cy="609600"/>
          </a:xfrm>
          <a:prstGeom prst="rect">
            <a:avLst/>
          </a:prstGeom>
          <a:gradFill flip="none" rotWithShape="1">
            <a:gsLst>
              <a:gs pos="0">
                <a:srgbClr val="FFFFCC"/>
              </a:gs>
              <a:gs pos="50000">
                <a:srgbClr val="9CB86E"/>
              </a:gs>
              <a:gs pos="100000">
                <a:srgbClr val="156B13"/>
              </a:gs>
            </a:gsLst>
            <a:lin ang="5400000" scaled="1"/>
            <a:tileRect/>
          </a:gradFill>
          <a:ln w="9525">
            <a:noFill/>
            <a:miter lim="800000"/>
            <a:headEnd/>
            <a:tailEnd/>
          </a:ln>
          <a:effectLst>
            <a:outerShdw blurRad="50800" dist="38100" dir="2700000" algn="tl" rotWithShape="0">
              <a:prstClr val="black">
                <a:alpha val="40000"/>
              </a:prstClr>
            </a:outerShdw>
          </a:effectLst>
        </p:spPr>
        <p:txBody>
          <a:bodyPr wrap="none" anchor="ctr"/>
          <a:lstStyle/>
          <a:p>
            <a:pPr algn="ctr" eaLnBrk="1" hangingPunct="1">
              <a:spcBef>
                <a:spcPts val="600"/>
              </a:spcBef>
            </a:pPr>
            <a:r>
              <a:rPr lang="en-US" b="1" dirty="0" err="1" smtClean="0">
                <a:latin typeface="Georgia" pitchFamily="18" charset="0"/>
              </a:rPr>
              <a:t>peste</a:t>
            </a:r>
            <a:r>
              <a:rPr lang="en-US" b="1" dirty="0" smtClean="0">
                <a:latin typeface="Georgia" pitchFamily="18" charset="0"/>
              </a:rPr>
              <a:t> 26 </a:t>
            </a:r>
            <a:r>
              <a:rPr lang="en-US" b="1" dirty="0" err="1" smtClean="0">
                <a:latin typeface="Georgia" pitchFamily="18" charset="0"/>
              </a:rPr>
              <a:t>mii</a:t>
            </a:r>
            <a:endParaRPr lang="en-US" b="1" dirty="0" smtClean="0">
              <a:latin typeface="Georgia" pitchFamily="18" charset="0"/>
            </a:endParaRPr>
          </a:p>
        </p:txBody>
      </p:sp>
      <p:sp>
        <p:nvSpPr>
          <p:cNvPr id="7" name="Rectangle 6"/>
          <p:cNvSpPr>
            <a:spLocks noChangeArrowheads="1"/>
          </p:cNvSpPr>
          <p:nvPr/>
        </p:nvSpPr>
        <p:spPr bwMode="auto">
          <a:xfrm>
            <a:off x="533400" y="2743200"/>
            <a:ext cx="1981200" cy="609600"/>
          </a:xfrm>
          <a:prstGeom prst="rect">
            <a:avLst/>
          </a:prstGeom>
          <a:gradFill flip="none" rotWithShape="1">
            <a:gsLst>
              <a:gs pos="0">
                <a:srgbClr val="FFFFCC"/>
              </a:gs>
              <a:gs pos="50000">
                <a:srgbClr val="9CB86E"/>
              </a:gs>
              <a:gs pos="100000">
                <a:srgbClr val="156B13"/>
              </a:gs>
            </a:gsLst>
            <a:lin ang="5400000" scaled="1"/>
            <a:tileRect/>
          </a:gradFill>
          <a:ln w="9525">
            <a:noFill/>
            <a:miter lim="800000"/>
            <a:headEnd/>
            <a:tailEnd/>
          </a:ln>
          <a:effectLst>
            <a:outerShdw blurRad="50800" dist="38100" dir="2700000" algn="tl" rotWithShape="0">
              <a:prstClr val="black">
                <a:alpha val="40000"/>
              </a:prstClr>
            </a:outerShdw>
          </a:effectLst>
        </p:spPr>
        <p:txBody>
          <a:bodyPr wrap="none" anchor="ctr"/>
          <a:lstStyle/>
          <a:p>
            <a:pPr algn="ctr" eaLnBrk="1" hangingPunct="1">
              <a:spcBef>
                <a:spcPts val="600"/>
              </a:spcBef>
            </a:pPr>
            <a:r>
              <a:rPr lang="en-US" b="1" dirty="0" smtClean="0">
                <a:latin typeface="Georgia" pitchFamily="18" charset="0"/>
              </a:rPr>
              <a:t>~5 </a:t>
            </a:r>
            <a:r>
              <a:rPr lang="en-US" b="1" dirty="0" err="1" smtClean="0">
                <a:latin typeface="Georgia" pitchFamily="18" charset="0"/>
              </a:rPr>
              <a:t>mld</a:t>
            </a:r>
            <a:r>
              <a:rPr lang="en-US" b="1" dirty="0" smtClean="0">
                <a:latin typeface="Georgia" pitchFamily="18" charset="0"/>
              </a:rPr>
              <a:t>. lei</a:t>
            </a:r>
          </a:p>
        </p:txBody>
      </p:sp>
      <p:sp>
        <p:nvSpPr>
          <p:cNvPr id="8" name="Rectangle 7"/>
          <p:cNvSpPr>
            <a:spLocks noChangeArrowheads="1"/>
          </p:cNvSpPr>
          <p:nvPr/>
        </p:nvSpPr>
        <p:spPr bwMode="auto">
          <a:xfrm>
            <a:off x="533400" y="3657600"/>
            <a:ext cx="1981200" cy="609600"/>
          </a:xfrm>
          <a:prstGeom prst="rect">
            <a:avLst/>
          </a:prstGeom>
          <a:gradFill flip="none" rotWithShape="1">
            <a:gsLst>
              <a:gs pos="0">
                <a:srgbClr val="FFFFCC"/>
              </a:gs>
              <a:gs pos="50000">
                <a:srgbClr val="9CB86E"/>
              </a:gs>
              <a:gs pos="100000">
                <a:srgbClr val="156B13"/>
              </a:gs>
            </a:gsLst>
            <a:lin ang="5400000" scaled="1"/>
            <a:tileRect/>
          </a:gradFill>
          <a:ln w="9525">
            <a:noFill/>
            <a:miter lim="800000"/>
            <a:headEnd/>
            <a:tailEnd/>
          </a:ln>
          <a:effectLst>
            <a:outerShdw blurRad="50800" dist="38100" dir="2700000" algn="tl" rotWithShape="0">
              <a:prstClr val="black">
                <a:alpha val="40000"/>
              </a:prstClr>
            </a:outerShdw>
          </a:effectLst>
        </p:spPr>
        <p:txBody>
          <a:bodyPr wrap="none" anchor="ctr"/>
          <a:lstStyle/>
          <a:p>
            <a:pPr algn="ctr" eaLnBrk="1" hangingPunct="1">
              <a:spcBef>
                <a:spcPts val="600"/>
              </a:spcBef>
            </a:pPr>
            <a:r>
              <a:rPr lang="en-US" b="1" dirty="0" smtClean="0">
                <a:latin typeface="Georgia" pitchFamily="18" charset="0"/>
              </a:rPr>
              <a:t>~9 </a:t>
            </a:r>
            <a:r>
              <a:rPr lang="en-US" b="1" dirty="0" err="1" smtClean="0">
                <a:latin typeface="Georgia" pitchFamily="18" charset="0"/>
              </a:rPr>
              <a:t>mld</a:t>
            </a:r>
            <a:r>
              <a:rPr lang="en-US" b="1" dirty="0" smtClean="0">
                <a:latin typeface="Georgia" pitchFamily="18" charset="0"/>
              </a:rPr>
              <a:t>. lei</a:t>
            </a:r>
          </a:p>
        </p:txBody>
      </p:sp>
      <p:sp>
        <p:nvSpPr>
          <p:cNvPr id="10" name="Rectangle 9"/>
          <p:cNvSpPr>
            <a:spLocks noChangeArrowheads="1"/>
          </p:cNvSpPr>
          <p:nvPr/>
        </p:nvSpPr>
        <p:spPr bwMode="auto">
          <a:xfrm>
            <a:off x="533400" y="4572000"/>
            <a:ext cx="1981200" cy="609600"/>
          </a:xfrm>
          <a:prstGeom prst="rect">
            <a:avLst/>
          </a:prstGeom>
          <a:gradFill flip="none" rotWithShape="1">
            <a:gsLst>
              <a:gs pos="0">
                <a:srgbClr val="FFFFCC"/>
              </a:gs>
              <a:gs pos="50000">
                <a:srgbClr val="9CB86E"/>
              </a:gs>
              <a:gs pos="100000">
                <a:srgbClr val="156B13"/>
              </a:gs>
            </a:gsLst>
            <a:lin ang="5400000" scaled="1"/>
            <a:tileRect/>
          </a:gradFill>
          <a:ln w="9525">
            <a:noFill/>
            <a:miter lim="800000"/>
            <a:headEnd/>
            <a:tailEnd/>
          </a:ln>
          <a:effectLst>
            <a:outerShdw blurRad="50800" dist="38100" dir="2700000" algn="tl" rotWithShape="0">
              <a:prstClr val="black">
                <a:alpha val="40000"/>
              </a:prstClr>
            </a:outerShdw>
          </a:effectLst>
        </p:spPr>
        <p:txBody>
          <a:bodyPr wrap="none" anchor="ctr"/>
          <a:lstStyle/>
          <a:p>
            <a:pPr algn="ctr" eaLnBrk="1" hangingPunct="1">
              <a:spcBef>
                <a:spcPts val="600"/>
              </a:spcBef>
            </a:pPr>
            <a:r>
              <a:rPr lang="en-US" b="1" dirty="0" smtClean="0">
                <a:latin typeface="Georgia" pitchFamily="18" charset="0"/>
              </a:rPr>
              <a:t>42 </a:t>
            </a:r>
            <a:r>
              <a:rPr lang="en-US" b="1" dirty="0" err="1" smtClean="0">
                <a:latin typeface="Georgia" pitchFamily="18" charset="0"/>
              </a:rPr>
              <a:t>birouri</a:t>
            </a:r>
            <a:endParaRPr lang="en-US" b="1" dirty="0" smtClean="0">
              <a:latin typeface="Georg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762000" y="381000"/>
            <a:ext cx="7758112" cy="838200"/>
          </a:xfrm>
          <a:prstGeom prst="rect">
            <a:avLst/>
          </a:prstGeom>
          <a:noFill/>
          <a:ln w="9525">
            <a:noFill/>
            <a:miter lim="800000"/>
            <a:headEnd/>
            <a:tailEnd/>
          </a:ln>
        </p:spPr>
        <p:txBody>
          <a:bodyPr anchor="ctr" anchorCtr="1"/>
          <a:lstStyle/>
          <a:p>
            <a:pPr algn="ctr" eaLnBrk="0" hangingPunct="0">
              <a:spcBef>
                <a:spcPct val="0"/>
              </a:spcBef>
            </a:pPr>
            <a:r>
              <a:rPr lang="it-IT" sz="2800" b="1" dirty="0" smtClean="0">
                <a:solidFill>
                  <a:srgbClr val="000000"/>
                </a:solidFill>
                <a:latin typeface="Georgia" pitchFamily="18" charset="0"/>
              </a:rPr>
              <a:t>Birouri </a:t>
            </a:r>
            <a:r>
              <a:rPr lang="it-IT" sz="2800" b="1" dirty="0">
                <a:solidFill>
                  <a:srgbClr val="000000"/>
                </a:solidFill>
                <a:latin typeface="Georgia" pitchFamily="18" charset="0"/>
              </a:rPr>
              <a:t>de consiliere clien</a:t>
            </a:r>
            <a:r>
              <a:rPr lang="ro-RO" sz="2800" b="1" dirty="0">
                <a:solidFill>
                  <a:srgbClr val="000000"/>
                </a:solidFill>
                <a:latin typeface="Georgia" pitchFamily="18" charset="0"/>
              </a:rPr>
              <a:t>ț</a:t>
            </a:r>
            <a:r>
              <a:rPr lang="it-IT" sz="2800" b="1" dirty="0">
                <a:solidFill>
                  <a:srgbClr val="000000"/>
                </a:solidFill>
                <a:latin typeface="Georgia" pitchFamily="18" charset="0"/>
              </a:rPr>
              <a:t>i </a:t>
            </a:r>
            <a:endParaRPr lang="ro-RO" sz="2800" b="1" dirty="0">
              <a:solidFill>
                <a:srgbClr val="000000"/>
              </a:solidFill>
              <a:latin typeface="Georgia" pitchFamily="18" charset="0"/>
            </a:endParaRPr>
          </a:p>
        </p:txBody>
      </p:sp>
      <p:sp>
        <p:nvSpPr>
          <p:cNvPr id="7" name="AutoShape 9"/>
          <p:cNvSpPr>
            <a:spLocks noChangeArrowheads="1"/>
          </p:cNvSpPr>
          <p:nvPr/>
        </p:nvSpPr>
        <p:spPr bwMode="auto">
          <a:xfrm>
            <a:off x="691487" y="1780745"/>
            <a:ext cx="5951058" cy="2275865"/>
          </a:xfrm>
          <a:prstGeom prst="homePlate">
            <a:avLst>
              <a:gd name="adj" fmla="val 31018"/>
            </a:avLst>
          </a:prstGeom>
          <a:solidFill>
            <a:srgbClr val="FFFFFF"/>
          </a:solidFill>
          <a:ln w="9525" algn="ctr">
            <a:solidFill>
              <a:srgbClr val="004818"/>
            </a:solidFill>
            <a:miter lim="800000"/>
            <a:headEnd/>
            <a:tailEnd/>
          </a:ln>
          <a:effectLst>
            <a:innerShdw blurRad="63500" dist="50800" dir="2700000">
              <a:srgbClr val="99CC00">
                <a:alpha val="50000"/>
              </a:srgbClr>
            </a:innerShdw>
          </a:effectLst>
        </p:spPr>
        <p:txBody>
          <a:bodyPr lIns="90000" tIns="46800" rIns="90000" bIns="46800" anchor="ctr" anchorCtr="1"/>
          <a:lstStyle/>
          <a:p>
            <a:pPr algn="l" eaLnBrk="0" hangingPunct="0">
              <a:spcBef>
                <a:spcPct val="0"/>
              </a:spcBef>
            </a:pPr>
            <a:r>
              <a:rPr lang="ro-RO" sz="1400" i="1" dirty="0">
                <a:solidFill>
                  <a:srgbClr val="000000"/>
                </a:solidFill>
                <a:latin typeface="Georgia" pitchFamily="18" charset="0"/>
              </a:rPr>
              <a:t>Consiliere gratuită</a:t>
            </a:r>
            <a:r>
              <a:rPr lang="en-US" sz="1400" i="1" dirty="0">
                <a:solidFill>
                  <a:srgbClr val="000000"/>
                </a:solidFill>
                <a:latin typeface="Georgia" pitchFamily="18" charset="0"/>
              </a:rPr>
              <a:t> a IMM-</a:t>
            </a:r>
            <a:r>
              <a:rPr lang="en-US" sz="1400" i="1" dirty="0" err="1">
                <a:solidFill>
                  <a:srgbClr val="000000"/>
                </a:solidFill>
                <a:latin typeface="Georgia" pitchFamily="18" charset="0"/>
              </a:rPr>
              <a:t>urilor</a:t>
            </a:r>
            <a:r>
              <a:rPr lang="en-US" sz="1400" i="1" dirty="0">
                <a:solidFill>
                  <a:srgbClr val="000000"/>
                </a:solidFill>
                <a:latin typeface="Georgia" pitchFamily="18" charset="0"/>
              </a:rPr>
              <a:t> </a:t>
            </a:r>
            <a:r>
              <a:rPr lang="ro-RO" sz="1400" i="1" dirty="0">
                <a:solidFill>
                  <a:srgbClr val="000000"/>
                </a:solidFill>
                <a:latin typeface="Georgia" pitchFamily="18" charset="0"/>
              </a:rPr>
              <a:t>în accesarea fondurilor europene</a:t>
            </a:r>
            <a:r>
              <a:rPr lang="en-US" sz="1400" i="1" dirty="0">
                <a:solidFill>
                  <a:srgbClr val="000000"/>
                </a:solidFill>
                <a:latin typeface="Georgia" pitchFamily="18" charset="0"/>
              </a:rPr>
              <a:t> </a:t>
            </a:r>
            <a:r>
              <a:rPr lang="ro-RO" sz="1400" i="1" dirty="0">
                <a:solidFill>
                  <a:srgbClr val="000000"/>
                </a:solidFill>
                <a:latin typeface="Georgia" pitchFamily="18" charset="0"/>
              </a:rPr>
              <a:t>ș</a:t>
            </a:r>
            <a:r>
              <a:rPr lang="en-US" sz="1400" i="1" dirty="0" err="1">
                <a:solidFill>
                  <a:srgbClr val="000000"/>
                </a:solidFill>
                <a:latin typeface="Georgia" pitchFamily="18" charset="0"/>
              </a:rPr>
              <a:t>i</a:t>
            </a:r>
            <a:r>
              <a:rPr lang="en-US" sz="1400" i="1" dirty="0">
                <a:solidFill>
                  <a:srgbClr val="000000"/>
                </a:solidFill>
                <a:latin typeface="Georgia" pitchFamily="18" charset="0"/>
              </a:rPr>
              <a:t> </a:t>
            </a:r>
            <a:r>
              <a:rPr lang="ro-RO" sz="1400" i="1" dirty="0">
                <a:solidFill>
                  <a:srgbClr val="000000"/>
                </a:solidFill>
                <a:latin typeface="Georgia" pitchFamily="18" charset="0"/>
              </a:rPr>
              <a:t>î</a:t>
            </a:r>
            <a:r>
              <a:rPr lang="en-US" sz="1400" i="1" dirty="0">
                <a:solidFill>
                  <a:srgbClr val="000000"/>
                </a:solidFill>
                <a:latin typeface="Georgia" pitchFamily="18" charset="0"/>
              </a:rPr>
              <a:t>n </a:t>
            </a:r>
            <a:r>
              <a:rPr lang="en-US" sz="1400" i="1" dirty="0" err="1">
                <a:solidFill>
                  <a:srgbClr val="000000"/>
                </a:solidFill>
                <a:latin typeface="Georgia" pitchFamily="18" charset="0"/>
              </a:rPr>
              <a:t>sprijinirea</a:t>
            </a:r>
            <a:r>
              <a:rPr lang="en-US" sz="1400" i="1" dirty="0">
                <a:solidFill>
                  <a:srgbClr val="000000"/>
                </a:solidFill>
                <a:latin typeface="Georgia" pitchFamily="18" charset="0"/>
              </a:rPr>
              <a:t> </a:t>
            </a:r>
            <a:r>
              <a:rPr lang="en-US" sz="1400" i="1" dirty="0" err="1">
                <a:solidFill>
                  <a:srgbClr val="000000"/>
                </a:solidFill>
                <a:latin typeface="Georgia" pitchFamily="18" charset="0"/>
              </a:rPr>
              <a:t>dezvolt</a:t>
            </a:r>
            <a:r>
              <a:rPr lang="ro-RO" sz="1400" i="1" dirty="0">
                <a:solidFill>
                  <a:srgbClr val="000000"/>
                </a:solidFill>
                <a:latin typeface="Georgia" pitchFamily="18" charset="0"/>
              </a:rPr>
              <a:t>ă</a:t>
            </a:r>
            <a:r>
              <a:rPr lang="en-US" sz="1400" i="1" dirty="0" err="1">
                <a:solidFill>
                  <a:srgbClr val="000000"/>
                </a:solidFill>
                <a:latin typeface="Georgia" pitchFamily="18" charset="0"/>
              </a:rPr>
              <a:t>rii</a:t>
            </a:r>
            <a:r>
              <a:rPr lang="en-US" sz="1400" i="1" dirty="0">
                <a:solidFill>
                  <a:srgbClr val="000000"/>
                </a:solidFill>
                <a:latin typeface="Georgia" pitchFamily="18" charset="0"/>
              </a:rPr>
              <a:t> </a:t>
            </a:r>
            <a:r>
              <a:rPr lang="en-US" sz="1400" i="1" dirty="0" err="1">
                <a:solidFill>
                  <a:srgbClr val="000000"/>
                </a:solidFill>
                <a:latin typeface="Georgia" pitchFamily="18" charset="0"/>
              </a:rPr>
              <a:t>afacerii</a:t>
            </a:r>
            <a:r>
              <a:rPr lang="ro-RO" sz="1400" i="1" dirty="0">
                <a:solidFill>
                  <a:srgbClr val="000000"/>
                </a:solidFill>
                <a:latin typeface="Georgia" pitchFamily="18" charset="0"/>
              </a:rPr>
              <a:t> </a:t>
            </a:r>
          </a:p>
          <a:p>
            <a:pPr algn="l" eaLnBrk="0" hangingPunct="0">
              <a:spcBef>
                <a:spcPct val="0"/>
              </a:spcBef>
              <a:buFont typeface="Arial" charset="0"/>
              <a:buChar char="•"/>
            </a:pPr>
            <a:r>
              <a:rPr lang="ro-RO" sz="1400" b="0" i="1" dirty="0">
                <a:solidFill>
                  <a:srgbClr val="000000"/>
                </a:solidFill>
                <a:latin typeface="Georgia" pitchFamily="18" charset="0"/>
              </a:rPr>
              <a:t> încadrarea ideii de proiect în programele de finanțare existente</a:t>
            </a:r>
            <a:r>
              <a:rPr lang="en-US" sz="1400" b="0" i="1" dirty="0">
                <a:solidFill>
                  <a:srgbClr val="000000"/>
                </a:solidFill>
                <a:latin typeface="Georgia" pitchFamily="18" charset="0"/>
              </a:rPr>
              <a:t>, </a:t>
            </a:r>
            <a:r>
              <a:rPr lang="en-US" sz="1400" b="0" i="1" dirty="0" err="1">
                <a:solidFill>
                  <a:srgbClr val="000000"/>
                </a:solidFill>
                <a:latin typeface="Georgia" pitchFamily="18" charset="0"/>
              </a:rPr>
              <a:t>na</a:t>
            </a:r>
            <a:r>
              <a:rPr lang="ro-RO" sz="1400" b="0" i="1" dirty="0">
                <a:solidFill>
                  <a:srgbClr val="000000"/>
                </a:solidFill>
                <a:latin typeface="Georgia" pitchFamily="18" charset="0"/>
              </a:rPr>
              <a:t>ț</a:t>
            </a:r>
            <a:r>
              <a:rPr lang="en-US" sz="1400" b="0" i="1" dirty="0" err="1">
                <a:solidFill>
                  <a:srgbClr val="000000"/>
                </a:solidFill>
                <a:latin typeface="Georgia" pitchFamily="18" charset="0"/>
              </a:rPr>
              <a:t>ionale</a:t>
            </a:r>
            <a:r>
              <a:rPr lang="en-US" sz="1400" b="0" i="1" dirty="0">
                <a:solidFill>
                  <a:srgbClr val="000000"/>
                </a:solidFill>
                <a:latin typeface="Georgia" pitchFamily="18" charset="0"/>
              </a:rPr>
              <a:t> </a:t>
            </a:r>
            <a:r>
              <a:rPr lang="ro-RO" sz="1400" b="0" i="1" dirty="0">
                <a:solidFill>
                  <a:srgbClr val="000000"/>
                </a:solidFill>
                <a:latin typeface="Georgia" pitchFamily="18" charset="0"/>
              </a:rPr>
              <a:t>ș</a:t>
            </a:r>
            <a:r>
              <a:rPr lang="en-US" sz="1400" b="0" i="1" dirty="0" err="1">
                <a:solidFill>
                  <a:srgbClr val="000000"/>
                </a:solidFill>
                <a:latin typeface="Georgia" pitchFamily="18" charset="0"/>
              </a:rPr>
              <a:t>i</a:t>
            </a:r>
            <a:r>
              <a:rPr lang="en-US" sz="1400" b="0" i="1" dirty="0">
                <a:solidFill>
                  <a:srgbClr val="000000"/>
                </a:solidFill>
                <a:latin typeface="Georgia" pitchFamily="18" charset="0"/>
              </a:rPr>
              <a:t> </a:t>
            </a:r>
            <a:r>
              <a:rPr lang="en-US" sz="1400" b="0" i="1" dirty="0" err="1" smtClean="0">
                <a:solidFill>
                  <a:srgbClr val="000000"/>
                </a:solidFill>
                <a:latin typeface="Georgia" pitchFamily="18" charset="0"/>
              </a:rPr>
              <a:t>europene</a:t>
            </a:r>
            <a:endParaRPr lang="en-US" sz="1400" b="0" i="1" dirty="0">
              <a:solidFill>
                <a:srgbClr val="000000"/>
              </a:solidFill>
              <a:latin typeface="Georgia" pitchFamily="18" charset="0"/>
            </a:endParaRPr>
          </a:p>
          <a:p>
            <a:pPr algn="l" eaLnBrk="0" hangingPunct="0">
              <a:spcBef>
                <a:spcPct val="0"/>
              </a:spcBef>
              <a:buFont typeface="Arial" charset="0"/>
              <a:buChar char="•"/>
            </a:pPr>
            <a:r>
              <a:rPr lang="en-US" sz="1400" b="0" i="1" dirty="0">
                <a:solidFill>
                  <a:srgbClr val="000000"/>
                </a:solidFill>
                <a:latin typeface="Georgia" pitchFamily="18" charset="0"/>
              </a:rPr>
              <a:t> scheme de </a:t>
            </a:r>
            <a:r>
              <a:rPr lang="en-US" sz="1400" b="0" i="1" dirty="0" err="1">
                <a:solidFill>
                  <a:srgbClr val="000000"/>
                </a:solidFill>
                <a:latin typeface="Georgia" pitchFamily="18" charset="0"/>
              </a:rPr>
              <a:t>finan</a:t>
            </a:r>
            <a:r>
              <a:rPr lang="ro-RO" sz="1400" b="0" i="1" dirty="0">
                <a:solidFill>
                  <a:srgbClr val="000000"/>
                </a:solidFill>
                <a:latin typeface="Georgia" pitchFamily="18" charset="0"/>
              </a:rPr>
              <a:t>ț</a:t>
            </a:r>
            <a:r>
              <a:rPr lang="en-US" sz="1400" b="0" i="1" dirty="0">
                <a:solidFill>
                  <a:srgbClr val="000000"/>
                </a:solidFill>
                <a:latin typeface="Georgia" pitchFamily="18" charset="0"/>
              </a:rPr>
              <a:t>are </a:t>
            </a:r>
            <a:r>
              <a:rPr lang="en-US" sz="1400" b="0" i="1" dirty="0" err="1">
                <a:solidFill>
                  <a:srgbClr val="000000"/>
                </a:solidFill>
                <a:latin typeface="Georgia" pitchFamily="18" charset="0"/>
              </a:rPr>
              <a:t>disponibile</a:t>
            </a:r>
            <a:r>
              <a:rPr lang="ro-RO" sz="1400" b="0" i="1" dirty="0">
                <a:solidFill>
                  <a:srgbClr val="000000"/>
                </a:solidFill>
                <a:latin typeface="Georgia" pitchFamily="18" charset="0"/>
              </a:rPr>
              <a:t> </a:t>
            </a:r>
          </a:p>
          <a:p>
            <a:pPr algn="l" eaLnBrk="0" hangingPunct="0">
              <a:spcBef>
                <a:spcPct val="0"/>
              </a:spcBef>
              <a:buFont typeface="Arial" charset="0"/>
              <a:buChar char="•"/>
            </a:pPr>
            <a:r>
              <a:rPr lang="ro-RO" sz="1400" b="0" i="1" dirty="0">
                <a:solidFill>
                  <a:srgbClr val="000000"/>
                </a:solidFill>
                <a:latin typeface="Georgia" pitchFamily="18" charset="0"/>
              </a:rPr>
              <a:t> </a:t>
            </a:r>
            <a:r>
              <a:rPr lang="en-US" sz="1400" b="0" i="1" dirty="0" err="1">
                <a:solidFill>
                  <a:srgbClr val="000000"/>
                </a:solidFill>
                <a:latin typeface="Georgia" pitchFamily="18" charset="0"/>
              </a:rPr>
              <a:t>furnizarea</a:t>
            </a:r>
            <a:r>
              <a:rPr lang="en-US" sz="1400" b="0" i="1" dirty="0">
                <a:solidFill>
                  <a:srgbClr val="000000"/>
                </a:solidFill>
                <a:latin typeface="Georgia" pitchFamily="18" charset="0"/>
              </a:rPr>
              <a:t> de </a:t>
            </a:r>
            <a:r>
              <a:rPr lang="en-US" sz="1400" b="0" i="1" dirty="0" err="1">
                <a:solidFill>
                  <a:srgbClr val="000000"/>
                </a:solidFill>
                <a:latin typeface="Georgia" pitchFamily="18" charset="0"/>
              </a:rPr>
              <a:t>informa</a:t>
            </a:r>
            <a:r>
              <a:rPr lang="ro-RO" sz="1400" b="0" i="1" dirty="0">
                <a:solidFill>
                  <a:srgbClr val="000000"/>
                </a:solidFill>
                <a:latin typeface="Georgia" pitchFamily="18" charset="0"/>
              </a:rPr>
              <a:t>ț</a:t>
            </a:r>
            <a:r>
              <a:rPr lang="en-US" sz="1400" b="0" i="1" dirty="0">
                <a:solidFill>
                  <a:srgbClr val="000000"/>
                </a:solidFill>
                <a:latin typeface="Georgia" pitchFamily="18" charset="0"/>
              </a:rPr>
              <a:t>ii cu </a:t>
            </a:r>
            <a:r>
              <a:rPr lang="en-US" sz="1400" b="0" i="1" dirty="0" err="1">
                <a:solidFill>
                  <a:srgbClr val="000000"/>
                </a:solidFill>
                <a:latin typeface="Georgia" pitchFamily="18" charset="0"/>
              </a:rPr>
              <a:t>privire</a:t>
            </a:r>
            <a:r>
              <a:rPr lang="en-US" sz="1400" b="0" i="1" dirty="0">
                <a:solidFill>
                  <a:srgbClr val="000000"/>
                </a:solidFill>
                <a:latin typeface="Georgia" pitchFamily="18" charset="0"/>
              </a:rPr>
              <a:t> la </a:t>
            </a:r>
            <a:r>
              <a:rPr lang="en-US" sz="1400" b="0" i="1" dirty="0" err="1">
                <a:solidFill>
                  <a:srgbClr val="000000"/>
                </a:solidFill>
                <a:latin typeface="Georgia" pitchFamily="18" charset="0"/>
              </a:rPr>
              <a:t>eligibilit</a:t>
            </a:r>
            <a:r>
              <a:rPr lang="ro-RO" sz="1400" b="0" i="1" dirty="0">
                <a:solidFill>
                  <a:srgbClr val="000000"/>
                </a:solidFill>
                <a:latin typeface="Georgia" pitchFamily="18" charset="0"/>
              </a:rPr>
              <a:t>ăț</a:t>
            </a:r>
            <a:r>
              <a:rPr lang="en-US" sz="1400" b="0" i="1" dirty="0" err="1">
                <a:solidFill>
                  <a:srgbClr val="000000"/>
                </a:solidFill>
                <a:latin typeface="Georgia" pitchFamily="18" charset="0"/>
              </a:rPr>
              <a:t>ile</a:t>
            </a:r>
            <a:r>
              <a:rPr lang="en-US" sz="1400" b="0" i="1" dirty="0">
                <a:solidFill>
                  <a:srgbClr val="000000"/>
                </a:solidFill>
                <a:latin typeface="Georgia" pitchFamily="18" charset="0"/>
              </a:rPr>
              <a:t> </a:t>
            </a:r>
            <a:r>
              <a:rPr lang="en-US" sz="1400" b="0" i="1" dirty="0" err="1">
                <a:solidFill>
                  <a:srgbClr val="000000"/>
                </a:solidFill>
                <a:latin typeface="Georgia" pitchFamily="18" charset="0"/>
              </a:rPr>
              <a:t>programelor</a:t>
            </a:r>
            <a:r>
              <a:rPr lang="en-US" sz="1400" b="0" i="1" dirty="0">
                <a:solidFill>
                  <a:srgbClr val="000000"/>
                </a:solidFill>
                <a:latin typeface="Georgia" pitchFamily="18" charset="0"/>
              </a:rPr>
              <a:t> de </a:t>
            </a:r>
            <a:r>
              <a:rPr lang="en-US" sz="1400" b="0" i="1" dirty="0" err="1">
                <a:solidFill>
                  <a:srgbClr val="000000"/>
                </a:solidFill>
                <a:latin typeface="Georgia" pitchFamily="18" charset="0"/>
              </a:rPr>
              <a:t>finan</a:t>
            </a:r>
            <a:r>
              <a:rPr lang="ro-RO" sz="1400" b="0" i="1" dirty="0">
                <a:solidFill>
                  <a:srgbClr val="000000"/>
                </a:solidFill>
                <a:latin typeface="Georgia" pitchFamily="18" charset="0"/>
              </a:rPr>
              <a:t>ț</a:t>
            </a:r>
            <a:r>
              <a:rPr lang="en-US" sz="1400" b="0" i="1" dirty="0" smtClean="0">
                <a:solidFill>
                  <a:srgbClr val="000000"/>
                </a:solidFill>
                <a:latin typeface="Georgia" pitchFamily="18" charset="0"/>
              </a:rPr>
              <a:t>are</a:t>
            </a:r>
            <a:endParaRPr lang="ro-RO" sz="1400" b="0" i="1" dirty="0">
              <a:solidFill>
                <a:srgbClr val="000000"/>
              </a:solidFill>
              <a:latin typeface="Georgia" pitchFamily="18" charset="0"/>
            </a:endParaRPr>
          </a:p>
          <a:p>
            <a:pPr algn="l" eaLnBrk="0" hangingPunct="0">
              <a:spcBef>
                <a:spcPct val="0"/>
              </a:spcBef>
              <a:buFont typeface="Arial" charset="0"/>
              <a:buChar char="•"/>
            </a:pPr>
            <a:r>
              <a:rPr lang="ro-RO" sz="1400" b="0" i="1" dirty="0">
                <a:solidFill>
                  <a:srgbClr val="000000"/>
                </a:solidFill>
                <a:latin typeface="Georgia" pitchFamily="18" charset="0"/>
              </a:rPr>
              <a:t> informare asupra posibil</a:t>
            </a:r>
            <a:r>
              <a:rPr lang="en-US" sz="1400" b="0" i="1" dirty="0" err="1">
                <a:solidFill>
                  <a:srgbClr val="000000"/>
                </a:solidFill>
                <a:latin typeface="Georgia" pitchFamily="18" charset="0"/>
              </a:rPr>
              <a:t>i</a:t>
            </a:r>
            <a:r>
              <a:rPr lang="ro-RO" sz="1400" b="0" i="1" dirty="0">
                <a:solidFill>
                  <a:srgbClr val="000000"/>
                </a:solidFill>
                <a:latin typeface="Georgia" pitchFamily="18" charset="0"/>
              </a:rPr>
              <a:t>tăților de  prefinanțare</a:t>
            </a:r>
            <a:r>
              <a:rPr lang="ro-RO" sz="1400" b="0" i="1" dirty="0" smtClean="0">
                <a:solidFill>
                  <a:srgbClr val="000000"/>
                </a:solidFill>
                <a:latin typeface="Georgia" pitchFamily="18" charset="0"/>
              </a:rPr>
              <a:t>,</a:t>
            </a:r>
            <a:r>
              <a:rPr lang="en-US" sz="1400" b="0" i="1" dirty="0" smtClean="0">
                <a:solidFill>
                  <a:srgbClr val="000000"/>
                </a:solidFill>
                <a:latin typeface="Georgia" pitchFamily="18" charset="0"/>
              </a:rPr>
              <a:t> </a:t>
            </a:r>
            <a:r>
              <a:rPr lang="ro-RO" sz="1400" b="0" i="1" dirty="0" smtClean="0">
                <a:solidFill>
                  <a:srgbClr val="000000"/>
                </a:solidFill>
                <a:latin typeface="Georgia" pitchFamily="18" charset="0"/>
              </a:rPr>
              <a:t> </a:t>
            </a:r>
            <a:r>
              <a:rPr lang="ro-RO" sz="1400" b="0" i="1" dirty="0">
                <a:solidFill>
                  <a:srgbClr val="000000"/>
                </a:solidFill>
                <a:latin typeface="Georgia" pitchFamily="18" charset="0"/>
              </a:rPr>
              <a:t>finanțare și co-finanțare a cheltuilelilor din proiect  </a:t>
            </a:r>
            <a:endParaRPr lang="ro-RO" sz="1400" dirty="0">
              <a:latin typeface="Georgia" pitchFamily="18" charset="0"/>
            </a:endParaRPr>
          </a:p>
        </p:txBody>
      </p:sp>
      <p:sp>
        <p:nvSpPr>
          <p:cNvPr id="8" name="AutoShape 11"/>
          <p:cNvSpPr>
            <a:spLocks noChangeArrowheads="1"/>
          </p:cNvSpPr>
          <p:nvPr/>
        </p:nvSpPr>
        <p:spPr bwMode="auto">
          <a:xfrm>
            <a:off x="696004" y="4374149"/>
            <a:ext cx="5810387" cy="1076785"/>
          </a:xfrm>
          <a:prstGeom prst="homePlate">
            <a:avLst>
              <a:gd name="adj" fmla="val 31018"/>
            </a:avLst>
          </a:prstGeom>
          <a:solidFill>
            <a:srgbClr val="FFFFFF"/>
          </a:solidFill>
          <a:ln w="9525" algn="ctr">
            <a:solidFill>
              <a:srgbClr val="004818"/>
            </a:solidFill>
            <a:miter lim="800000"/>
            <a:headEnd/>
            <a:tailEnd/>
          </a:ln>
          <a:effectLst>
            <a:innerShdw blurRad="63500" dist="50800" dir="2700000">
              <a:srgbClr val="99CC00">
                <a:alpha val="50000"/>
              </a:srgbClr>
            </a:innerShdw>
          </a:effectLst>
        </p:spPr>
        <p:txBody>
          <a:bodyPr lIns="90000" tIns="46800" rIns="90000" bIns="46800" anchor="ctr" anchorCtr="1"/>
          <a:lstStyle/>
          <a:p>
            <a:pPr algn="l" eaLnBrk="0" hangingPunct="0">
              <a:spcBef>
                <a:spcPct val="0"/>
              </a:spcBef>
            </a:pPr>
            <a:r>
              <a:rPr lang="ro-RO" sz="1400" i="1">
                <a:solidFill>
                  <a:srgbClr val="000000"/>
                </a:solidFill>
                <a:latin typeface="Georgia" pitchFamily="18" charset="0"/>
              </a:rPr>
              <a:t>Promovarea și vânzarea produselor de creditare </a:t>
            </a:r>
            <a:r>
              <a:rPr lang="ro-RO" sz="1400" b="0" i="1">
                <a:solidFill>
                  <a:srgbClr val="000000"/>
                </a:solidFill>
                <a:latin typeface="Georgia" pitchFamily="18" charset="0"/>
              </a:rPr>
              <a:t>dedicate accesării fondurilor europene</a:t>
            </a:r>
          </a:p>
          <a:p>
            <a:pPr algn="l" eaLnBrk="0" hangingPunct="0">
              <a:spcBef>
                <a:spcPct val="0"/>
              </a:spcBef>
            </a:pPr>
            <a:endParaRPr lang="ro-RO" sz="1400">
              <a:latin typeface="Georgia" pitchFamily="18" charset="0"/>
            </a:endParaRPr>
          </a:p>
        </p:txBody>
      </p:sp>
      <p:sp>
        <p:nvSpPr>
          <p:cNvPr id="10" name="Rectangle 9"/>
          <p:cNvSpPr>
            <a:spLocks noChangeArrowheads="1"/>
          </p:cNvSpPr>
          <p:nvPr/>
        </p:nvSpPr>
        <p:spPr bwMode="auto">
          <a:xfrm>
            <a:off x="6934200" y="1676400"/>
            <a:ext cx="1752600" cy="3810000"/>
          </a:xfrm>
          <a:prstGeom prst="rect">
            <a:avLst/>
          </a:prstGeom>
          <a:gradFill flip="none" rotWithShape="1">
            <a:gsLst>
              <a:gs pos="0">
                <a:srgbClr val="FFFFCC"/>
              </a:gs>
              <a:gs pos="50000">
                <a:srgbClr val="9CB86E"/>
              </a:gs>
              <a:gs pos="100000">
                <a:srgbClr val="156B13"/>
              </a:gs>
            </a:gsLst>
            <a:lin ang="5400000" scaled="1"/>
            <a:tileRect/>
          </a:gradFill>
          <a:ln w="9525">
            <a:noFill/>
            <a:miter lim="800000"/>
            <a:headEnd/>
            <a:tailEnd/>
          </a:ln>
          <a:effectLst>
            <a:outerShdw blurRad="50800" dist="38100" dir="2700000" algn="tl" rotWithShape="0">
              <a:prstClr val="black">
                <a:alpha val="40000"/>
              </a:prstClr>
            </a:outerShdw>
          </a:effectLst>
        </p:spPr>
        <p:txBody>
          <a:bodyPr wrap="square" anchor="ctr"/>
          <a:lstStyle/>
          <a:p>
            <a:pPr algn="ctr" eaLnBrk="0" hangingPunct="0">
              <a:spcBef>
                <a:spcPct val="30000"/>
              </a:spcBef>
            </a:pPr>
            <a:r>
              <a:rPr lang="ro-RO" sz="1400" i="1" dirty="0" smtClean="0">
                <a:solidFill>
                  <a:srgbClr val="000000"/>
                </a:solidFill>
                <a:latin typeface="Georgia" pitchFamily="18" charset="0"/>
              </a:rPr>
              <a:t>42 de </a:t>
            </a:r>
            <a:r>
              <a:rPr lang="en-US" sz="1400" i="1" dirty="0" smtClean="0">
                <a:solidFill>
                  <a:srgbClr val="000000"/>
                </a:solidFill>
                <a:latin typeface="Georgia" pitchFamily="18" charset="0"/>
              </a:rPr>
              <a:t>b</a:t>
            </a:r>
            <a:r>
              <a:rPr lang="ro-RO" sz="1400" i="1" dirty="0" smtClean="0">
                <a:solidFill>
                  <a:srgbClr val="000000"/>
                </a:solidFill>
                <a:latin typeface="Georgia" pitchFamily="18" charset="0"/>
              </a:rPr>
              <a:t>irouri </a:t>
            </a:r>
            <a:r>
              <a:rPr lang="en-US" sz="1400" i="1" dirty="0" smtClean="0">
                <a:solidFill>
                  <a:srgbClr val="000000"/>
                </a:solidFill>
                <a:latin typeface="Georgia" pitchFamily="18" charset="0"/>
              </a:rPr>
              <a:t>cu personal </a:t>
            </a:r>
            <a:r>
              <a:rPr lang="en-US" sz="1400" i="1" dirty="0" err="1" smtClean="0">
                <a:solidFill>
                  <a:srgbClr val="000000"/>
                </a:solidFill>
                <a:latin typeface="Georgia" pitchFamily="18" charset="0"/>
              </a:rPr>
              <a:t>dedicat</a:t>
            </a:r>
            <a:r>
              <a:rPr lang="en-US" sz="1400" i="1" dirty="0" smtClean="0">
                <a:solidFill>
                  <a:srgbClr val="000000"/>
                </a:solidFill>
                <a:latin typeface="Georgia" pitchFamily="18" charset="0"/>
              </a:rPr>
              <a:t> </a:t>
            </a:r>
            <a:r>
              <a:rPr lang="en-US" sz="1400" i="1" dirty="0" err="1" smtClean="0">
                <a:solidFill>
                  <a:srgbClr val="000000"/>
                </a:solidFill>
                <a:latin typeface="Georgia" pitchFamily="18" charset="0"/>
              </a:rPr>
              <a:t>specializat</a:t>
            </a:r>
            <a:r>
              <a:rPr lang="en-US" sz="1400" i="1" dirty="0" smtClean="0">
                <a:solidFill>
                  <a:srgbClr val="000000"/>
                </a:solidFill>
                <a:latin typeface="Georgia" pitchFamily="18" charset="0"/>
              </a:rPr>
              <a:t> </a:t>
            </a:r>
            <a:r>
              <a:rPr lang="ro-RO" sz="1400" i="1" dirty="0" smtClean="0">
                <a:solidFill>
                  <a:srgbClr val="000000"/>
                </a:solidFill>
                <a:latin typeface="Georgia" pitchFamily="18" charset="0"/>
              </a:rPr>
              <a:t>î</a:t>
            </a:r>
            <a:r>
              <a:rPr lang="en-US" sz="1400" i="1" dirty="0" smtClean="0">
                <a:solidFill>
                  <a:srgbClr val="000000"/>
                </a:solidFill>
                <a:latin typeface="Georgia" pitchFamily="18" charset="0"/>
              </a:rPr>
              <a:t>n </a:t>
            </a:r>
            <a:r>
              <a:rPr lang="en-US" sz="1400" i="1" dirty="0" err="1" smtClean="0">
                <a:solidFill>
                  <a:srgbClr val="000000"/>
                </a:solidFill>
                <a:latin typeface="Georgia" pitchFamily="18" charset="0"/>
              </a:rPr>
              <a:t>domeniul</a:t>
            </a:r>
            <a:r>
              <a:rPr lang="ro-RO" sz="1400" i="1" dirty="0" smtClean="0">
                <a:solidFill>
                  <a:srgbClr val="000000"/>
                </a:solidFill>
                <a:latin typeface="Georgia" pitchFamily="18" charset="0"/>
              </a:rPr>
              <a:t> </a:t>
            </a:r>
            <a:r>
              <a:rPr lang="en-US" sz="1400" i="1" dirty="0" smtClean="0">
                <a:solidFill>
                  <a:srgbClr val="000000"/>
                </a:solidFill>
                <a:latin typeface="Georgia" pitchFamily="18" charset="0"/>
              </a:rPr>
              <a:t>F</a:t>
            </a:r>
            <a:r>
              <a:rPr lang="ro-RO" sz="1400" i="1" dirty="0" smtClean="0">
                <a:solidFill>
                  <a:srgbClr val="000000"/>
                </a:solidFill>
                <a:latin typeface="Georgia" pitchFamily="18" charset="0"/>
              </a:rPr>
              <a:t>onduri</a:t>
            </a:r>
            <a:r>
              <a:rPr lang="en-US" sz="1400" i="1" dirty="0" err="1" smtClean="0">
                <a:solidFill>
                  <a:srgbClr val="000000"/>
                </a:solidFill>
                <a:latin typeface="Georgia" pitchFamily="18" charset="0"/>
              </a:rPr>
              <a:t>lor</a:t>
            </a:r>
            <a:r>
              <a:rPr lang="ro-RO" sz="1400" i="1" dirty="0" smtClean="0">
                <a:solidFill>
                  <a:srgbClr val="000000"/>
                </a:solidFill>
                <a:latin typeface="Georgia" pitchFamily="18" charset="0"/>
              </a:rPr>
              <a:t> </a:t>
            </a:r>
            <a:r>
              <a:rPr lang="en-US" sz="1400" i="1" dirty="0" smtClean="0">
                <a:solidFill>
                  <a:srgbClr val="000000"/>
                </a:solidFill>
                <a:latin typeface="Georgia" pitchFamily="18" charset="0"/>
              </a:rPr>
              <a:t>E</a:t>
            </a:r>
            <a:r>
              <a:rPr lang="ro-RO" sz="1400" i="1" dirty="0" smtClean="0">
                <a:solidFill>
                  <a:srgbClr val="000000"/>
                </a:solidFill>
                <a:latin typeface="Georgia" pitchFamily="18" charset="0"/>
              </a:rPr>
              <a:t>uropene ș</a:t>
            </a:r>
            <a:r>
              <a:rPr lang="en-US" sz="1400" i="1" dirty="0" err="1" smtClean="0">
                <a:solidFill>
                  <a:srgbClr val="000000"/>
                </a:solidFill>
                <a:latin typeface="Georgia" pitchFamily="18" charset="0"/>
              </a:rPr>
              <a:t>i</a:t>
            </a:r>
            <a:r>
              <a:rPr lang="en-US" sz="1400" i="1" dirty="0" smtClean="0">
                <a:solidFill>
                  <a:srgbClr val="000000"/>
                </a:solidFill>
                <a:latin typeface="Georgia" pitchFamily="18" charset="0"/>
              </a:rPr>
              <a:t> al IMM-</a:t>
            </a:r>
            <a:r>
              <a:rPr lang="en-US" sz="1400" i="1" dirty="0" err="1" smtClean="0">
                <a:solidFill>
                  <a:srgbClr val="000000"/>
                </a:solidFill>
                <a:latin typeface="Georgia" pitchFamily="18" charset="0"/>
              </a:rPr>
              <a:t>urilor</a:t>
            </a:r>
            <a:endParaRPr lang="ro-RO" sz="1400" i="1" dirty="0" err="1">
              <a:solidFill>
                <a:srgbClr val="000000"/>
              </a:solidFill>
              <a:latin typeface="Georg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2"/>
          <p:cNvSpPr>
            <a:spLocks/>
          </p:cNvSpPr>
          <p:nvPr/>
        </p:nvSpPr>
        <p:spPr bwMode="auto">
          <a:xfrm>
            <a:off x="3505200" y="1752600"/>
            <a:ext cx="5181599" cy="1600200"/>
          </a:xfrm>
          <a:prstGeom prst="rect">
            <a:avLst/>
          </a:prstGeom>
          <a:gradFill rotWithShape="1">
            <a:gsLst>
              <a:gs pos="100000">
                <a:srgbClr val="FFFFCC"/>
              </a:gs>
              <a:gs pos="50000">
                <a:srgbClr val="9CB86E"/>
              </a:gs>
              <a:gs pos="100000">
                <a:srgbClr val="156B13"/>
              </a:gs>
            </a:gsLst>
            <a:lin ang="16200000" scaled="0"/>
          </a:gradFill>
          <a:ln w="9525">
            <a:noFill/>
            <a:miter lim="800000"/>
            <a:headEnd/>
            <a:tailEnd/>
          </a:ln>
        </p:spPr>
        <p:txBody>
          <a:bodyPr/>
          <a:lstStyle/>
          <a:p>
            <a:pPr marL="342900" indent="-342900" algn="just">
              <a:buFont typeface="Arial" pitchFamily="34" charset="0"/>
              <a:buChar char="•"/>
            </a:pPr>
            <a:r>
              <a:rPr lang="en-US" sz="1600" dirty="0" smtClean="0">
                <a:solidFill>
                  <a:srgbClr val="000000"/>
                </a:solidFill>
                <a:latin typeface="Georgia" pitchFamily="18" charset="0"/>
                <a:cs typeface="Arial" charset="0"/>
              </a:rPr>
              <a:t>F</a:t>
            </a:r>
            <a:r>
              <a:rPr lang="ro-RO" sz="1600" dirty="0" smtClean="0">
                <a:solidFill>
                  <a:srgbClr val="000000"/>
                </a:solidFill>
                <a:latin typeface="Georgia" pitchFamily="18" charset="0"/>
                <a:cs typeface="Arial" charset="0"/>
              </a:rPr>
              <a:t>inantarea </a:t>
            </a:r>
            <a:r>
              <a:rPr lang="ro-RO" sz="1600" dirty="0">
                <a:solidFill>
                  <a:srgbClr val="000000"/>
                </a:solidFill>
                <a:latin typeface="Georgia" pitchFamily="18" charset="0"/>
                <a:cs typeface="Arial" charset="0"/>
              </a:rPr>
              <a:t>proiectelor </a:t>
            </a:r>
            <a:r>
              <a:rPr lang="ro-RO" sz="1600" dirty="0" smtClean="0">
                <a:solidFill>
                  <a:srgbClr val="000000"/>
                </a:solidFill>
                <a:latin typeface="Georgia" pitchFamily="18" charset="0"/>
                <a:cs typeface="Arial" charset="0"/>
              </a:rPr>
              <a:t>complexe</a:t>
            </a:r>
            <a:r>
              <a:rPr lang="en-US" sz="1600" dirty="0" smtClean="0">
                <a:solidFill>
                  <a:srgbClr val="000000"/>
                </a:solidFill>
                <a:latin typeface="Georgia" pitchFamily="18" charset="0"/>
                <a:cs typeface="Arial" charset="0"/>
              </a:rPr>
              <a:t> r</a:t>
            </a:r>
            <a:r>
              <a:rPr lang="ro-RO" sz="1600" dirty="0" smtClean="0">
                <a:solidFill>
                  <a:srgbClr val="000000"/>
                </a:solidFill>
                <a:latin typeface="Georgia" pitchFamily="18" charset="0"/>
                <a:cs typeface="Arial" charset="0"/>
              </a:rPr>
              <a:t>ealiz</a:t>
            </a:r>
            <a:r>
              <a:rPr lang="en-US" sz="1600" dirty="0" smtClean="0">
                <a:solidFill>
                  <a:srgbClr val="000000"/>
                </a:solidFill>
                <a:latin typeface="Georgia" pitchFamily="18" charset="0"/>
                <a:cs typeface="Arial" charset="0"/>
              </a:rPr>
              <a:t>ate  </a:t>
            </a:r>
            <a:r>
              <a:rPr lang="ro-RO" sz="1600" dirty="0" smtClean="0">
                <a:solidFill>
                  <a:srgbClr val="000000"/>
                </a:solidFill>
                <a:latin typeface="Georgia" pitchFamily="18" charset="0"/>
                <a:cs typeface="Arial" charset="0"/>
              </a:rPr>
              <a:t>in mai multe transe</a:t>
            </a:r>
            <a:endParaRPr lang="en-US" sz="1600" dirty="0" smtClean="0">
              <a:solidFill>
                <a:srgbClr val="000000"/>
              </a:solidFill>
              <a:latin typeface="Georgia" pitchFamily="18" charset="0"/>
              <a:cs typeface="Arial" charset="0"/>
            </a:endParaRPr>
          </a:p>
          <a:p>
            <a:pPr marL="342900" indent="-342900" algn="just">
              <a:buFont typeface="Arial" pitchFamily="34" charset="0"/>
              <a:buChar char="•"/>
            </a:pPr>
            <a:r>
              <a:rPr lang="en-US" sz="1600" dirty="0" err="1" smtClean="0">
                <a:solidFill>
                  <a:srgbClr val="000000"/>
                </a:solidFill>
                <a:latin typeface="Georgia" pitchFamily="18" charset="0"/>
                <a:cs typeface="Arial" charset="0"/>
              </a:rPr>
              <a:t>Durata</a:t>
            </a:r>
            <a:r>
              <a:rPr lang="en-US" sz="1600" dirty="0" smtClean="0">
                <a:solidFill>
                  <a:srgbClr val="000000"/>
                </a:solidFill>
                <a:latin typeface="Georgia" pitchFamily="18" charset="0"/>
                <a:cs typeface="Arial" charset="0"/>
              </a:rPr>
              <a:t> de </a:t>
            </a:r>
            <a:r>
              <a:rPr lang="en-US" sz="1600" dirty="0" err="1" smtClean="0">
                <a:solidFill>
                  <a:srgbClr val="000000"/>
                </a:solidFill>
                <a:latin typeface="Georgia" pitchFamily="18" charset="0"/>
                <a:cs typeface="Arial" charset="0"/>
              </a:rPr>
              <a:t>creditare</a:t>
            </a:r>
            <a:r>
              <a:rPr lang="en-US" sz="1600" dirty="0" smtClean="0">
                <a:solidFill>
                  <a:srgbClr val="000000"/>
                </a:solidFill>
                <a:latin typeface="Georgia" pitchFamily="18" charset="0"/>
                <a:cs typeface="Arial" charset="0"/>
              </a:rPr>
              <a:t> maxim 10 </a:t>
            </a:r>
            <a:r>
              <a:rPr lang="en-US" sz="1600" dirty="0" err="1" smtClean="0">
                <a:solidFill>
                  <a:srgbClr val="000000"/>
                </a:solidFill>
                <a:latin typeface="Georgia" pitchFamily="18" charset="0"/>
                <a:cs typeface="Arial" charset="0"/>
              </a:rPr>
              <a:t>ani</a:t>
            </a:r>
            <a:r>
              <a:rPr lang="en-US" sz="1600" dirty="0" smtClean="0">
                <a:solidFill>
                  <a:srgbClr val="000000"/>
                </a:solidFill>
                <a:latin typeface="Georgia" pitchFamily="18" charset="0"/>
                <a:cs typeface="Arial" charset="0"/>
              </a:rPr>
              <a:t> (revolving </a:t>
            </a:r>
            <a:r>
              <a:rPr lang="en-US" sz="1600" dirty="0" err="1" smtClean="0">
                <a:solidFill>
                  <a:srgbClr val="000000"/>
                </a:solidFill>
                <a:latin typeface="Georgia" pitchFamily="18" charset="0"/>
                <a:cs typeface="Arial" charset="0"/>
              </a:rPr>
              <a:t>primii</a:t>
            </a:r>
            <a:r>
              <a:rPr lang="en-US" sz="1600" dirty="0" smtClean="0">
                <a:solidFill>
                  <a:srgbClr val="000000"/>
                </a:solidFill>
                <a:latin typeface="Georgia" pitchFamily="18" charset="0"/>
                <a:cs typeface="Arial" charset="0"/>
              </a:rPr>
              <a:t> 3 </a:t>
            </a:r>
            <a:r>
              <a:rPr lang="en-US" sz="1600" dirty="0" err="1" smtClean="0">
                <a:solidFill>
                  <a:srgbClr val="000000"/>
                </a:solidFill>
                <a:latin typeface="Georgia" pitchFamily="18" charset="0"/>
                <a:cs typeface="Arial" charset="0"/>
              </a:rPr>
              <a:t>ani</a:t>
            </a:r>
            <a:r>
              <a:rPr lang="en-US" sz="1600" dirty="0" smtClean="0">
                <a:solidFill>
                  <a:srgbClr val="000000"/>
                </a:solidFill>
                <a:latin typeface="Georgia" pitchFamily="18" charset="0"/>
                <a:cs typeface="Arial" charset="0"/>
              </a:rPr>
              <a:t>)</a:t>
            </a:r>
          </a:p>
          <a:p>
            <a:pPr marL="342900" indent="-342900" algn="just" eaLnBrk="0" hangingPunct="0">
              <a:spcBef>
                <a:spcPct val="20000"/>
              </a:spcBef>
              <a:buFont typeface="Arial" pitchFamily="34" charset="0"/>
              <a:buChar char="•"/>
            </a:pPr>
            <a:r>
              <a:rPr lang="ro-RO" sz="1600" dirty="0" smtClean="0">
                <a:solidFill>
                  <a:srgbClr val="000000"/>
                </a:solidFill>
                <a:latin typeface="Georgia" pitchFamily="18" charset="0"/>
                <a:cs typeface="Arial" charset="0"/>
              </a:rPr>
              <a:t>Maxim </a:t>
            </a:r>
            <a:r>
              <a:rPr lang="en-US" sz="1600" dirty="0" smtClean="0">
                <a:solidFill>
                  <a:srgbClr val="000000"/>
                </a:solidFill>
                <a:latin typeface="Georgia" pitchFamily="18" charset="0"/>
                <a:cs typeface="Arial" charset="0"/>
              </a:rPr>
              <a:t>85</a:t>
            </a:r>
            <a:r>
              <a:rPr lang="ro-RO" sz="1600" dirty="0" smtClean="0">
                <a:solidFill>
                  <a:srgbClr val="000000"/>
                </a:solidFill>
                <a:latin typeface="Georgia" pitchFamily="18" charset="0"/>
                <a:cs typeface="Arial" charset="0"/>
              </a:rPr>
              <a:t>% din valoarea </a:t>
            </a:r>
            <a:r>
              <a:rPr lang="en-US" sz="1600" dirty="0" err="1" smtClean="0">
                <a:solidFill>
                  <a:srgbClr val="000000"/>
                </a:solidFill>
                <a:latin typeface="Georgia" pitchFamily="18" charset="0"/>
                <a:cs typeface="Arial" charset="0"/>
              </a:rPr>
              <a:t>totala</a:t>
            </a:r>
            <a:r>
              <a:rPr lang="en-US" sz="1600" dirty="0" smtClean="0">
                <a:solidFill>
                  <a:srgbClr val="000000"/>
                </a:solidFill>
                <a:latin typeface="Georgia" pitchFamily="18" charset="0"/>
                <a:cs typeface="Arial" charset="0"/>
              </a:rPr>
              <a:t> a </a:t>
            </a:r>
            <a:r>
              <a:rPr lang="en-US" sz="1600" dirty="0" err="1" smtClean="0">
                <a:solidFill>
                  <a:srgbClr val="000000"/>
                </a:solidFill>
                <a:latin typeface="Georgia" pitchFamily="18" charset="0"/>
                <a:cs typeface="Arial" charset="0"/>
              </a:rPr>
              <a:t>proiectului</a:t>
            </a:r>
            <a:r>
              <a:rPr lang="ro-RO" sz="1600" dirty="0" smtClean="0">
                <a:solidFill>
                  <a:srgbClr val="000000"/>
                </a:solidFill>
                <a:latin typeface="Georgia" pitchFamily="18" charset="0"/>
                <a:cs typeface="Arial" charset="0"/>
              </a:rPr>
              <a:t>, inclusiv TVA aferent</a:t>
            </a:r>
          </a:p>
          <a:p>
            <a:pPr marL="342900" indent="-342900" algn="just" eaLnBrk="0" hangingPunct="0">
              <a:spcBef>
                <a:spcPct val="20000"/>
              </a:spcBef>
              <a:buFont typeface="Arial" charset="0"/>
              <a:buNone/>
            </a:pPr>
            <a:endParaRPr lang="ro-RO" sz="800" dirty="0">
              <a:solidFill>
                <a:srgbClr val="000000"/>
              </a:solidFill>
              <a:latin typeface="Georgia" pitchFamily="18" charset="0"/>
              <a:cs typeface="Arial" charset="0"/>
            </a:endParaRPr>
          </a:p>
        </p:txBody>
      </p:sp>
      <p:sp>
        <p:nvSpPr>
          <p:cNvPr id="9" name="TextBox 5"/>
          <p:cNvSpPr txBox="1">
            <a:spLocks noChangeArrowheads="1"/>
          </p:cNvSpPr>
          <p:nvPr/>
        </p:nvSpPr>
        <p:spPr bwMode="auto">
          <a:xfrm>
            <a:off x="762000" y="457200"/>
            <a:ext cx="7600950" cy="954107"/>
          </a:xfrm>
          <a:prstGeom prst="rect">
            <a:avLst/>
          </a:prstGeom>
          <a:noFill/>
          <a:ln w="9525">
            <a:noFill/>
            <a:miter lim="800000"/>
            <a:headEnd/>
            <a:tailEnd/>
          </a:ln>
        </p:spPr>
        <p:txBody>
          <a:bodyPr>
            <a:spAutoFit/>
          </a:bodyPr>
          <a:lstStyle/>
          <a:p>
            <a:pPr algn="ctr"/>
            <a:r>
              <a:rPr lang="en-US" sz="2800" b="1" dirty="0" err="1" smtClean="0">
                <a:latin typeface="Georgia" pitchFamily="18" charset="0"/>
              </a:rPr>
              <a:t>Produse</a:t>
            </a:r>
            <a:r>
              <a:rPr lang="en-US" sz="2800" b="1" dirty="0" smtClean="0">
                <a:latin typeface="Georgia" pitchFamily="18" charset="0"/>
              </a:rPr>
              <a:t> </a:t>
            </a:r>
            <a:r>
              <a:rPr lang="it-IT" sz="2800" b="1" dirty="0" smtClean="0">
                <a:latin typeface="Georgia" pitchFamily="18" charset="0"/>
              </a:rPr>
              <a:t>CEC </a:t>
            </a:r>
            <a:r>
              <a:rPr lang="it-IT" sz="2800" b="1" dirty="0">
                <a:latin typeface="Georgia" pitchFamily="18" charset="0"/>
              </a:rPr>
              <a:t>BANK</a:t>
            </a:r>
            <a:r>
              <a:rPr lang="ro-RO" sz="2800" b="1" dirty="0">
                <a:latin typeface="Georgia" pitchFamily="18" charset="0"/>
                <a:cs typeface="Arial" charset="0"/>
              </a:rPr>
              <a:t> pentru accesarea de</a:t>
            </a:r>
            <a:r>
              <a:rPr lang="it-IT" sz="2800" b="1" dirty="0">
                <a:latin typeface="Georgia" pitchFamily="18" charset="0"/>
                <a:cs typeface="Arial" charset="0"/>
              </a:rPr>
              <a:t> fonduri europene </a:t>
            </a:r>
            <a:endParaRPr lang="en-US" sz="2800" b="1" dirty="0">
              <a:latin typeface="Georgia" pitchFamily="18" charset="0"/>
              <a:cs typeface="Arial" charset="0"/>
            </a:endParaRPr>
          </a:p>
        </p:txBody>
      </p:sp>
      <p:sp>
        <p:nvSpPr>
          <p:cNvPr id="10" name="Text Box 8"/>
          <p:cNvSpPr txBox="1">
            <a:spLocks noChangeArrowheads="1"/>
          </p:cNvSpPr>
          <p:nvPr/>
        </p:nvSpPr>
        <p:spPr bwMode="auto">
          <a:xfrm>
            <a:off x="533400" y="1752600"/>
            <a:ext cx="2971800" cy="1600438"/>
          </a:xfrm>
          <a:prstGeom prst="rect">
            <a:avLst/>
          </a:prstGeom>
          <a:gradFill>
            <a:gsLst>
              <a:gs pos="100000">
                <a:srgbClr val="FFFFCC"/>
              </a:gs>
              <a:gs pos="50000">
                <a:srgbClr val="9CB86E"/>
              </a:gs>
              <a:gs pos="100000">
                <a:srgbClr val="156B13"/>
              </a:gs>
            </a:gsLst>
            <a:lin ang="16200000" scaled="0"/>
          </a:gradFill>
          <a:ln w="9525">
            <a:noFill/>
            <a:miter lim="800000"/>
            <a:headEnd/>
            <a:tailEnd/>
          </a:ln>
        </p:spPr>
        <p:txBody>
          <a:bodyPr wrap="square">
            <a:spAutoFit/>
          </a:bodyPr>
          <a:lstStyle/>
          <a:p>
            <a:endParaRPr lang="en-US" sz="1600" b="1" i="1" dirty="0" smtClean="0">
              <a:latin typeface="Georgia" pitchFamily="18" charset="0"/>
            </a:endParaRPr>
          </a:p>
          <a:p>
            <a:endParaRPr lang="en-US" sz="1600" b="1" i="1" dirty="0" smtClean="0">
              <a:latin typeface="Georgia" pitchFamily="18" charset="0"/>
            </a:endParaRPr>
          </a:p>
          <a:p>
            <a:pPr algn="ctr"/>
            <a:r>
              <a:rPr lang="en-US" sz="1600" b="1" i="1" dirty="0" smtClean="0">
                <a:latin typeface="Georgia" pitchFamily="18" charset="0"/>
              </a:rPr>
              <a:t>LINIE DE CREDIT PENTRU INVESTITII</a:t>
            </a:r>
            <a:endParaRPr lang="en-US" sz="1600" b="1" i="1" dirty="0" smtClean="0"/>
          </a:p>
          <a:p>
            <a:endParaRPr lang="en-US" b="1" i="1" dirty="0" smtClean="0"/>
          </a:p>
          <a:p>
            <a:endParaRPr lang="ro-RO" sz="1600" b="1" i="1" dirty="0"/>
          </a:p>
        </p:txBody>
      </p:sp>
      <p:sp>
        <p:nvSpPr>
          <p:cNvPr id="13" name="Text Box 8"/>
          <p:cNvSpPr txBox="1">
            <a:spLocks noChangeArrowheads="1"/>
          </p:cNvSpPr>
          <p:nvPr/>
        </p:nvSpPr>
        <p:spPr bwMode="auto">
          <a:xfrm>
            <a:off x="533400" y="3810000"/>
            <a:ext cx="2971800" cy="1600438"/>
          </a:xfrm>
          <a:prstGeom prst="rect">
            <a:avLst/>
          </a:prstGeom>
          <a:gradFill>
            <a:gsLst>
              <a:gs pos="100000">
                <a:srgbClr val="FFFFCC"/>
              </a:gs>
              <a:gs pos="50000">
                <a:srgbClr val="9CB86E"/>
              </a:gs>
              <a:gs pos="100000">
                <a:srgbClr val="156B13"/>
              </a:gs>
            </a:gsLst>
            <a:lin ang="16200000" scaled="0"/>
          </a:gradFill>
          <a:ln w="9525">
            <a:noFill/>
            <a:miter lim="800000"/>
            <a:headEnd/>
            <a:tailEnd/>
          </a:ln>
        </p:spPr>
        <p:txBody>
          <a:bodyPr wrap="square">
            <a:spAutoFit/>
          </a:bodyPr>
          <a:lstStyle/>
          <a:p>
            <a:endParaRPr lang="en-US" sz="1600" b="1" i="1" dirty="0" smtClean="0">
              <a:latin typeface="Georgia" pitchFamily="18" charset="0"/>
            </a:endParaRPr>
          </a:p>
          <a:p>
            <a:endParaRPr lang="en-US" sz="1600" b="1" i="1" dirty="0" smtClean="0">
              <a:latin typeface="Georgia" pitchFamily="18" charset="0"/>
            </a:endParaRPr>
          </a:p>
          <a:p>
            <a:pPr algn="ctr"/>
            <a:r>
              <a:rPr lang="en-US" sz="1600" b="1" i="1" dirty="0" smtClean="0">
                <a:latin typeface="Georgia" pitchFamily="18" charset="0"/>
              </a:rPr>
              <a:t>CREDIT DE </a:t>
            </a:r>
          </a:p>
          <a:p>
            <a:pPr algn="ctr"/>
            <a:r>
              <a:rPr lang="en-US" sz="1600" b="1" i="1" dirty="0" smtClean="0">
                <a:latin typeface="Georgia" pitchFamily="18" charset="0"/>
              </a:rPr>
              <a:t>INVESTITII</a:t>
            </a:r>
            <a:endParaRPr lang="en-US" sz="1600" b="1" i="1" dirty="0" smtClean="0"/>
          </a:p>
          <a:p>
            <a:endParaRPr lang="en-US" b="1" i="1" dirty="0" smtClean="0"/>
          </a:p>
          <a:p>
            <a:endParaRPr lang="ro-RO" sz="1600" b="1" i="1" dirty="0"/>
          </a:p>
        </p:txBody>
      </p:sp>
      <p:sp>
        <p:nvSpPr>
          <p:cNvPr id="14" name="Text Placeholder 2"/>
          <p:cNvSpPr>
            <a:spLocks/>
          </p:cNvSpPr>
          <p:nvPr/>
        </p:nvSpPr>
        <p:spPr bwMode="auto">
          <a:xfrm>
            <a:off x="3505200" y="3810000"/>
            <a:ext cx="5181599" cy="1600200"/>
          </a:xfrm>
          <a:prstGeom prst="rect">
            <a:avLst/>
          </a:prstGeom>
          <a:gradFill rotWithShape="1">
            <a:gsLst>
              <a:gs pos="100000">
                <a:srgbClr val="FFFFCC"/>
              </a:gs>
              <a:gs pos="50000">
                <a:srgbClr val="9CB86E"/>
              </a:gs>
              <a:gs pos="100000">
                <a:srgbClr val="156B13"/>
              </a:gs>
            </a:gsLst>
            <a:lin ang="16200000" scaled="0"/>
          </a:gradFill>
          <a:ln w="9525">
            <a:noFill/>
            <a:miter lim="800000"/>
            <a:headEnd/>
            <a:tailEnd/>
          </a:ln>
        </p:spPr>
        <p:txBody>
          <a:bodyPr/>
          <a:lstStyle/>
          <a:p>
            <a:pPr marL="342900" indent="-342900" algn="just">
              <a:buFont typeface="Arial" pitchFamily="34" charset="0"/>
              <a:buChar char="•"/>
            </a:pPr>
            <a:r>
              <a:rPr lang="en-US" sz="1600" dirty="0" smtClean="0">
                <a:solidFill>
                  <a:srgbClr val="000000"/>
                </a:solidFill>
                <a:latin typeface="Georgia" pitchFamily="18" charset="0"/>
                <a:cs typeface="Arial" charset="0"/>
              </a:rPr>
              <a:t>F</a:t>
            </a:r>
            <a:r>
              <a:rPr lang="ro-RO" sz="1600" dirty="0" smtClean="0">
                <a:solidFill>
                  <a:srgbClr val="000000"/>
                </a:solidFill>
                <a:latin typeface="Georgia" pitchFamily="18" charset="0"/>
                <a:cs typeface="Arial" charset="0"/>
              </a:rPr>
              <a:t>inantarea </a:t>
            </a:r>
            <a:r>
              <a:rPr lang="ro-RO" sz="1600" dirty="0">
                <a:solidFill>
                  <a:srgbClr val="000000"/>
                </a:solidFill>
                <a:latin typeface="Georgia" pitchFamily="18" charset="0"/>
                <a:cs typeface="Arial" charset="0"/>
              </a:rPr>
              <a:t>proiectelor </a:t>
            </a:r>
            <a:r>
              <a:rPr lang="en-US" sz="1600" dirty="0" smtClean="0">
                <a:solidFill>
                  <a:srgbClr val="000000"/>
                </a:solidFill>
                <a:latin typeface="Georgia" pitchFamily="18" charset="0"/>
                <a:cs typeface="Arial" charset="0"/>
              </a:rPr>
              <a:t>simple r</a:t>
            </a:r>
            <a:r>
              <a:rPr lang="ro-RO" sz="1600" dirty="0" smtClean="0">
                <a:solidFill>
                  <a:srgbClr val="000000"/>
                </a:solidFill>
                <a:latin typeface="Georgia" pitchFamily="18" charset="0"/>
                <a:cs typeface="Arial" charset="0"/>
              </a:rPr>
              <a:t>ealiz</a:t>
            </a:r>
            <a:r>
              <a:rPr lang="en-US" sz="1600" dirty="0" smtClean="0">
                <a:solidFill>
                  <a:srgbClr val="000000"/>
                </a:solidFill>
                <a:latin typeface="Georgia" pitchFamily="18" charset="0"/>
                <a:cs typeface="Arial" charset="0"/>
              </a:rPr>
              <a:t>ate  </a:t>
            </a:r>
            <a:r>
              <a:rPr lang="ro-RO" sz="1600" dirty="0" smtClean="0">
                <a:solidFill>
                  <a:srgbClr val="000000"/>
                </a:solidFill>
                <a:latin typeface="Georgia" pitchFamily="18" charset="0"/>
                <a:cs typeface="Arial" charset="0"/>
              </a:rPr>
              <a:t>in</a:t>
            </a:r>
            <a:r>
              <a:rPr lang="en-US" sz="1600" dirty="0" err="1" smtClean="0">
                <a:solidFill>
                  <a:srgbClr val="000000"/>
                </a:solidFill>
                <a:latin typeface="Georgia" pitchFamily="18" charset="0"/>
                <a:cs typeface="Arial" charset="0"/>
              </a:rPr>
              <a:t>tr</a:t>
            </a:r>
            <a:r>
              <a:rPr lang="en-US" sz="1600" dirty="0" smtClean="0">
                <a:solidFill>
                  <a:srgbClr val="000000"/>
                </a:solidFill>
                <a:latin typeface="Georgia" pitchFamily="18" charset="0"/>
                <a:cs typeface="Arial" charset="0"/>
              </a:rPr>
              <a:t>-o </a:t>
            </a:r>
            <a:r>
              <a:rPr lang="en-US" sz="1600" dirty="0" err="1" smtClean="0">
                <a:solidFill>
                  <a:srgbClr val="000000"/>
                </a:solidFill>
                <a:latin typeface="Georgia" pitchFamily="18" charset="0"/>
                <a:cs typeface="Arial" charset="0"/>
              </a:rPr>
              <a:t>singura</a:t>
            </a:r>
            <a:r>
              <a:rPr lang="en-US" sz="1600" dirty="0" smtClean="0">
                <a:solidFill>
                  <a:srgbClr val="000000"/>
                </a:solidFill>
                <a:latin typeface="Georgia" pitchFamily="18" charset="0"/>
                <a:cs typeface="Arial" charset="0"/>
              </a:rPr>
              <a:t> </a:t>
            </a:r>
            <a:r>
              <a:rPr lang="ro-RO" sz="1600" dirty="0" smtClean="0">
                <a:solidFill>
                  <a:srgbClr val="000000"/>
                </a:solidFill>
                <a:latin typeface="Georgia" pitchFamily="18" charset="0"/>
                <a:cs typeface="Arial" charset="0"/>
              </a:rPr>
              <a:t>trans</a:t>
            </a:r>
            <a:r>
              <a:rPr lang="en-US" sz="1600" dirty="0" smtClean="0">
                <a:solidFill>
                  <a:srgbClr val="000000"/>
                </a:solidFill>
                <a:latin typeface="Georgia" pitchFamily="18" charset="0"/>
                <a:cs typeface="Arial" charset="0"/>
              </a:rPr>
              <a:t>a</a:t>
            </a:r>
          </a:p>
          <a:p>
            <a:pPr marL="342900" indent="-342900" algn="just">
              <a:buFont typeface="Arial" pitchFamily="34" charset="0"/>
              <a:buChar char="•"/>
            </a:pPr>
            <a:r>
              <a:rPr lang="en-US" sz="1600" dirty="0" err="1" smtClean="0">
                <a:solidFill>
                  <a:srgbClr val="000000"/>
                </a:solidFill>
                <a:latin typeface="Georgia" pitchFamily="18" charset="0"/>
                <a:cs typeface="Arial" charset="0"/>
              </a:rPr>
              <a:t>Durata</a:t>
            </a:r>
            <a:r>
              <a:rPr lang="en-US" sz="1600" dirty="0" smtClean="0">
                <a:solidFill>
                  <a:srgbClr val="000000"/>
                </a:solidFill>
                <a:latin typeface="Georgia" pitchFamily="18" charset="0"/>
                <a:cs typeface="Arial" charset="0"/>
              </a:rPr>
              <a:t> de </a:t>
            </a:r>
            <a:r>
              <a:rPr lang="en-US" sz="1600" dirty="0" err="1" smtClean="0">
                <a:solidFill>
                  <a:srgbClr val="000000"/>
                </a:solidFill>
                <a:latin typeface="Georgia" pitchFamily="18" charset="0"/>
                <a:cs typeface="Arial" charset="0"/>
              </a:rPr>
              <a:t>creditare</a:t>
            </a:r>
            <a:r>
              <a:rPr lang="en-US" sz="1600" dirty="0" smtClean="0">
                <a:solidFill>
                  <a:srgbClr val="000000"/>
                </a:solidFill>
                <a:latin typeface="Georgia" pitchFamily="18" charset="0"/>
                <a:cs typeface="Arial" charset="0"/>
              </a:rPr>
              <a:t> maxim 10 </a:t>
            </a:r>
            <a:r>
              <a:rPr lang="en-US" sz="1600" dirty="0" err="1" smtClean="0">
                <a:solidFill>
                  <a:srgbClr val="000000"/>
                </a:solidFill>
                <a:latin typeface="Georgia" pitchFamily="18" charset="0"/>
                <a:cs typeface="Arial" charset="0"/>
              </a:rPr>
              <a:t>ani</a:t>
            </a:r>
            <a:r>
              <a:rPr lang="en-US" sz="1600" dirty="0" smtClean="0">
                <a:solidFill>
                  <a:srgbClr val="000000"/>
                </a:solidFill>
                <a:latin typeface="Georgia" pitchFamily="18" charset="0"/>
                <a:cs typeface="Arial" charset="0"/>
              </a:rPr>
              <a:t> </a:t>
            </a:r>
          </a:p>
          <a:p>
            <a:pPr marL="342900" indent="-342900" algn="just">
              <a:buFont typeface="Arial" pitchFamily="34" charset="0"/>
              <a:buChar char="•"/>
            </a:pPr>
            <a:r>
              <a:rPr lang="ro-RO" sz="1600" dirty="0" smtClean="0">
                <a:solidFill>
                  <a:srgbClr val="000000"/>
                </a:solidFill>
                <a:latin typeface="Georgia" pitchFamily="18" charset="0"/>
                <a:cs typeface="Arial" charset="0"/>
              </a:rPr>
              <a:t>Maxim </a:t>
            </a:r>
            <a:r>
              <a:rPr lang="en-US" sz="1600" dirty="0" smtClean="0">
                <a:solidFill>
                  <a:srgbClr val="000000"/>
                </a:solidFill>
                <a:latin typeface="Georgia" pitchFamily="18" charset="0"/>
                <a:cs typeface="Arial" charset="0"/>
              </a:rPr>
              <a:t>85</a:t>
            </a:r>
            <a:r>
              <a:rPr lang="ro-RO" sz="1600" dirty="0" smtClean="0">
                <a:solidFill>
                  <a:srgbClr val="000000"/>
                </a:solidFill>
                <a:latin typeface="Georgia" pitchFamily="18" charset="0"/>
                <a:cs typeface="Arial" charset="0"/>
              </a:rPr>
              <a:t>% din valoarea </a:t>
            </a:r>
            <a:r>
              <a:rPr lang="en-US" sz="1600" dirty="0" err="1" smtClean="0">
                <a:solidFill>
                  <a:srgbClr val="000000"/>
                </a:solidFill>
                <a:latin typeface="Georgia" pitchFamily="18" charset="0"/>
                <a:cs typeface="Arial" charset="0"/>
              </a:rPr>
              <a:t>totala</a:t>
            </a:r>
            <a:r>
              <a:rPr lang="en-US" sz="1600" dirty="0" smtClean="0">
                <a:solidFill>
                  <a:srgbClr val="000000"/>
                </a:solidFill>
                <a:latin typeface="Georgia" pitchFamily="18" charset="0"/>
                <a:cs typeface="Arial" charset="0"/>
              </a:rPr>
              <a:t> a </a:t>
            </a:r>
            <a:r>
              <a:rPr lang="en-US" sz="1600" dirty="0" err="1" smtClean="0">
                <a:solidFill>
                  <a:srgbClr val="000000"/>
                </a:solidFill>
                <a:latin typeface="Georgia" pitchFamily="18" charset="0"/>
                <a:cs typeface="Arial" charset="0"/>
              </a:rPr>
              <a:t>proiectului</a:t>
            </a:r>
            <a:r>
              <a:rPr lang="ro-RO" sz="1600" dirty="0" smtClean="0">
                <a:solidFill>
                  <a:srgbClr val="000000"/>
                </a:solidFill>
                <a:latin typeface="Georgia" pitchFamily="18" charset="0"/>
                <a:cs typeface="Arial" charset="0"/>
              </a:rPr>
              <a:t>, inclusiv TVA aferent</a:t>
            </a:r>
          </a:p>
          <a:p>
            <a:pPr marL="342900" indent="-342900" algn="just" eaLnBrk="0" hangingPunct="0">
              <a:spcBef>
                <a:spcPct val="20000"/>
              </a:spcBef>
              <a:buFont typeface="Arial" charset="0"/>
              <a:buNone/>
            </a:pPr>
            <a:endParaRPr lang="ro-RO" sz="800" dirty="0">
              <a:solidFill>
                <a:srgbClr val="000000"/>
              </a:solidFill>
              <a:latin typeface="Georgia" pitchFamily="18" charset="0"/>
              <a:cs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2"/>
          <p:cNvSpPr>
            <a:spLocks/>
          </p:cNvSpPr>
          <p:nvPr/>
        </p:nvSpPr>
        <p:spPr bwMode="auto">
          <a:xfrm>
            <a:off x="3505200" y="1752600"/>
            <a:ext cx="5181599" cy="1600200"/>
          </a:xfrm>
          <a:prstGeom prst="rect">
            <a:avLst/>
          </a:prstGeom>
          <a:gradFill rotWithShape="1">
            <a:gsLst>
              <a:gs pos="100000">
                <a:srgbClr val="FFFFCC"/>
              </a:gs>
              <a:gs pos="50000">
                <a:srgbClr val="9CB86E"/>
              </a:gs>
              <a:gs pos="100000">
                <a:srgbClr val="156B13"/>
              </a:gs>
            </a:gsLst>
            <a:lin ang="16200000" scaled="0"/>
          </a:gradFill>
          <a:ln w="9525">
            <a:noFill/>
            <a:miter lim="800000"/>
            <a:headEnd/>
            <a:tailEnd/>
          </a:ln>
        </p:spPr>
        <p:txBody>
          <a:bodyPr/>
          <a:lstStyle/>
          <a:p>
            <a:pPr marL="342900" indent="-342900" algn="just">
              <a:buFont typeface="Arial" pitchFamily="34" charset="0"/>
              <a:buChar char="•"/>
            </a:pPr>
            <a:r>
              <a:rPr lang="en-US" sz="1600" dirty="0" err="1" smtClean="0">
                <a:solidFill>
                  <a:srgbClr val="000000"/>
                </a:solidFill>
                <a:latin typeface="Georgia" pitchFamily="18" charset="0"/>
                <a:cs typeface="Arial" charset="0"/>
              </a:rPr>
              <a:t>Pref</a:t>
            </a:r>
            <a:r>
              <a:rPr lang="ro-RO" sz="1600" dirty="0" smtClean="0">
                <a:solidFill>
                  <a:srgbClr val="000000"/>
                </a:solidFill>
                <a:latin typeface="Georgia" pitchFamily="18" charset="0"/>
                <a:cs typeface="Arial" charset="0"/>
              </a:rPr>
              <a:t>inantarea </a:t>
            </a:r>
            <a:r>
              <a:rPr lang="en-US" sz="1600" dirty="0" err="1" smtClean="0">
                <a:solidFill>
                  <a:srgbClr val="000000"/>
                </a:solidFill>
                <a:latin typeface="Georgia" pitchFamily="18" charset="0"/>
                <a:cs typeface="Arial" charset="0"/>
              </a:rPr>
              <a:t>partiala</a:t>
            </a:r>
            <a:r>
              <a:rPr lang="en-US" sz="1600" dirty="0" smtClean="0">
                <a:solidFill>
                  <a:srgbClr val="000000"/>
                </a:solidFill>
                <a:latin typeface="Georgia" pitchFamily="18" charset="0"/>
                <a:cs typeface="Arial" charset="0"/>
              </a:rPr>
              <a:t> </a:t>
            </a:r>
            <a:r>
              <a:rPr lang="en-US" sz="1600" dirty="0" err="1" smtClean="0">
                <a:solidFill>
                  <a:srgbClr val="000000"/>
                </a:solidFill>
                <a:latin typeface="Georgia" pitchFamily="18" charset="0"/>
                <a:cs typeface="Arial" charset="0"/>
              </a:rPr>
              <a:t>sau</a:t>
            </a:r>
            <a:r>
              <a:rPr lang="en-US" sz="1600" dirty="0" smtClean="0">
                <a:solidFill>
                  <a:srgbClr val="000000"/>
                </a:solidFill>
                <a:latin typeface="Georgia" pitchFamily="18" charset="0"/>
                <a:cs typeface="Arial" charset="0"/>
              </a:rPr>
              <a:t> </a:t>
            </a:r>
            <a:r>
              <a:rPr lang="en-US" sz="1600" dirty="0" err="1" smtClean="0">
                <a:solidFill>
                  <a:srgbClr val="000000"/>
                </a:solidFill>
                <a:latin typeface="Georgia" pitchFamily="18" charset="0"/>
                <a:cs typeface="Arial" charset="0"/>
              </a:rPr>
              <a:t>integrala</a:t>
            </a:r>
            <a:r>
              <a:rPr lang="en-US" sz="1600" dirty="0" smtClean="0">
                <a:solidFill>
                  <a:srgbClr val="000000"/>
                </a:solidFill>
                <a:latin typeface="Georgia" pitchFamily="18" charset="0"/>
                <a:cs typeface="Arial" charset="0"/>
              </a:rPr>
              <a:t> a </a:t>
            </a:r>
            <a:r>
              <a:rPr lang="en-US" sz="1600" dirty="0" err="1" smtClean="0">
                <a:solidFill>
                  <a:srgbClr val="000000"/>
                </a:solidFill>
                <a:latin typeface="Georgia" pitchFamily="18" charset="0"/>
                <a:cs typeface="Arial" charset="0"/>
              </a:rPr>
              <a:t>grantului</a:t>
            </a:r>
            <a:r>
              <a:rPr lang="en-US" sz="1600" dirty="0" smtClean="0">
                <a:solidFill>
                  <a:srgbClr val="000000"/>
                </a:solidFill>
                <a:latin typeface="Georgia" pitchFamily="18" charset="0"/>
                <a:cs typeface="Arial" charset="0"/>
              </a:rPr>
              <a:t> </a:t>
            </a:r>
            <a:r>
              <a:rPr lang="en-US" sz="1600" dirty="0" err="1" smtClean="0">
                <a:solidFill>
                  <a:srgbClr val="000000"/>
                </a:solidFill>
                <a:latin typeface="Georgia" pitchFamily="18" charset="0"/>
                <a:cs typeface="Arial" charset="0"/>
              </a:rPr>
              <a:t>aferent</a:t>
            </a:r>
            <a:r>
              <a:rPr lang="en-US" sz="1600" dirty="0" smtClean="0">
                <a:solidFill>
                  <a:srgbClr val="000000"/>
                </a:solidFill>
                <a:latin typeface="Georgia" pitchFamily="18" charset="0"/>
                <a:cs typeface="Arial" charset="0"/>
              </a:rPr>
              <a:t> </a:t>
            </a:r>
            <a:r>
              <a:rPr lang="ro-RO" sz="1600" dirty="0" smtClean="0">
                <a:solidFill>
                  <a:srgbClr val="000000"/>
                </a:solidFill>
                <a:latin typeface="Georgia" pitchFamily="18" charset="0"/>
                <a:cs typeface="Arial" charset="0"/>
              </a:rPr>
              <a:t>proiectelor</a:t>
            </a:r>
            <a:endParaRPr lang="en-US" sz="1600" dirty="0" smtClean="0">
              <a:solidFill>
                <a:srgbClr val="000000"/>
              </a:solidFill>
              <a:latin typeface="Georgia" pitchFamily="18" charset="0"/>
              <a:cs typeface="Arial" charset="0"/>
            </a:endParaRPr>
          </a:p>
          <a:p>
            <a:pPr marL="342900" indent="-342900" algn="just">
              <a:buFont typeface="Arial" pitchFamily="34" charset="0"/>
              <a:buChar char="•"/>
            </a:pPr>
            <a:r>
              <a:rPr lang="en-US" sz="1600" dirty="0" err="1" smtClean="0">
                <a:solidFill>
                  <a:srgbClr val="000000"/>
                </a:solidFill>
                <a:latin typeface="Georgia" pitchFamily="18" charset="0"/>
                <a:cs typeface="Arial" charset="0"/>
              </a:rPr>
              <a:t>Durata</a:t>
            </a:r>
            <a:r>
              <a:rPr lang="en-US" sz="1600" dirty="0" smtClean="0">
                <a:solidFill>
                  <a:srgbClr val="000000"/>
                </a:solidFill>
                <a:latin typeface="Georgia" pitchFamily="18" charset="0"/>
                <a:cs typeface="Arial" charset="0"/>
              </a:rPr>
              <a:t> de </a:t>
            </a:r>
            <a:r>
              <a:rPr lang="en-US" sz="1600" dirty="0" err="1" smtClean="0">
                <a:solidFill>
                  <a:srgbClr val="000000"/>
                </a:solidFill>
                <a:latin typeface="Georgia" pitchFamily="18" charset="0"/>
                <a:cs typeface="Arial" charset="0"/>
              </a:rPr>
              <a:t>creditare</a:t>
            </a:r>
            <a:r>
              <a:rPr lang="en-US" sz="1600" dirty="0" smtClean="0">
                <a:solidFill>
                  <a:srgbClr val="000000"/>
                </a:solidFill>
                <a:latin typeface="Georgia" pitchFamily="18" charset="0"/>
                <a:cs typeface="Arial" charset="0"/>
              </a:rPr>
              <a:t> maxim 6 </a:t>
            </a:r>
            <a:r>
              <a:rPr lang="en-US" sz="1600" dirty="0" err="1" smtClean="0">
                <a:solidFill>
                  <a:srgbClr val="000000"/>
                </a:solidFill>
                <a:latin typeface="Georgia" pitchFamily="18" charset="0"/>
                <a:cs typeface="Arial" charset="0"/>
              </a:rPr>
              <a:t>luni</a:t>
            </a:r>
            <a:r>
              <a:rPr lang="en-US" sz="1600" dirty="0" smtClean="0">
                <a:solidFill>
                  <a:srgbClr val="000000"/>
                </a:solidFill>
                <a:latin typeface="Georgia" pitchFamily="18" charset="0"/>
                <a:cs typeface="Arial" charset="0"/>
              </a:rPr>
              <a:t> </a:t>
            </a:r>
          </a:p>
          <a:p>
            <a:pPr marL="342900" indent="-342900" algn="just" eaLnBrk="0" hangingPunct="0">
              <a:spcBef>
                <a:spcPct val="20000"/>
              </a:spcBef>
              <a:buFont typeface="Arial" pitchFamily="34" charset="0"/>
              <a:buChar char="•"/>
            </a:pPr>
            <a:r>
              <a:rPr lang="ro-RO" sz="1600" dirty="0" smtClean="0">
                <a:solidFill>
                  <a:srgbClr val="000000"/>
                </a:solidFill>
                <a:latin typeface="Georgia" pitchFamily="18" charset="0"/>
                <a:cs typeface="Arial" charset="0"/>
              </a:rPr>
              <a:t>Maxim </a:t>
            </a:r>
            <a:r>
              <a:rPr lang="en-US" sz="1600" dirty="0" smtClean="0">
                <a:solidFill>
                  <a:srgbClr val="000000"/>
                </a:solidFill>
                <a:latin typeface="Georgia" pitchFamily="18" charset="0"/>
                <a:cs typeface="Arial" charset="0"/>
              </a:rPr>
              <a:t>100</a:t>
            </a:r>
            <a:r>
              <a:rPr lang="ro-RO" sz="1600" dirty="0" smtClean="0">
                <a:solidFill>
                  <a:srgbClr val="000000"/>
                </a:solidFill>
                <a:latin typeface="Georgia" pitchFamily="18" charset="0"/>
                <a:cs typeface="Arial" charset="0"/>
              </a:rPr>
              <a:t>% din valoarea </a:t>
            </a:r>
            <a:r>
              <a:rPr lang="en-US" sz="1600" dirty="0" err="1" smtClean="0">
                <a:solidFill>
                  <a:srgbClr val="000000"/>
                </a:solidFill>
                <a:latin typeface="Georgia" pitchFamily="18" charset="0"/>
                <a:cs typeface="Arial" charset="0"/>
              </a:rPr>
              <a:t>grantului</a:t>
            </a:r>
            <a:endParaRPr lang="ro-RO" sz="1600" dirty="0" smtClean="0">
              <a:solidFill>
                <a:srgbClr val="000000"/>
              </a:solidFill>
              <a:latin typeface="Georgia" pitchFamily="18" charset="0"/>
              <a:cs typeface="Arial" charset="0"/>
            </a:endParaRPr>
          </a:p>
          <a:p>
            <a:pPr marL="342900" indent="-342900" algn="just" eaLnBrk="0" hangingPunct="0">
              <a:spcBef>
                <a:spcPct val="20000"/>
              </a:spcBef>
              <a:buFont typeface="Arial" charset="0"/>
              <a:buNone/>
            </a:pPr>
            <a:endParaRPr lang="ro-RO" sz="800" dirty="0">
              <a:solidFill>
                <a:srgbClr val="000000"/>
              </a:solidFill>
              <a:latin typeface="Georgia" pitchFamily="18" charset="0"/>
              <a:cs typeface="Arial" charset="0"/>
            </a:endParaRPr>
          </a:p>
        </p:txBody>
      </p:sp>
      <p:sp>
        <p:nvSpPr>
          <p:cNvPr id="9" name="TextBox 5"/>
          <p:cNvSpPr txBox="1">
            <a:spLocks noChangeArrowheads="1"/>
          </p:cNvSpPr>
          <p:nvPr/>
        </p:nvSpPr>
        <p:spPr bwMode="auto">
          <a:xfrm>
            <a:off x="762000" y="457200"/>
            <a:ext cx="7600950" cy="954107"/>
          </a:xfrm>
          <a:prstGeom prst="rect">
            <a:avLst/>
          </a:prstGeom>
          <a:noFill/>
          <a:ln w="9525">
            <a:noFill/>
            <a:miter lim="800000"/>
            <a:headEnd/>
            <a:tailEnd/>
          </a:ln>
        </p:spPr>
        <p:txBody>
          <a:bodyPr>
            <a:spAutoFit/>
          </a:bodyPr>
          <a:lstStyle/>
          <a:p>
            <a:pPr algn="ctr"/>
            <a:r>
              <a:rPr lang="en-US" sz="2800" b="1" dirty="0" err="1" smtClean="0">
                <a:latin typeface="Georgia" pitchFamily="18" charset="0"/>
              </a:rPr>
              <a:t>Produse</a:t>
            </a:r>
            <a:r>
              <a:rPr lang="en-US" sz="2800" b="1" dirty="0" smtClean="0">
                <a:latin typeface="Georgia" pitchFamily="18" charset="0"/>
              </a:rPr>
              <a:t> </a:t>
            </a:r>
            <a:r>
              <a:rPr lang="it-IT" sz="2800" b="1" dirty="0" smtClean="0">
                <a:latin typeface="Georgia" pitchFamily="18" charset="0"/>
              </a:rPr>
              <a:t>CEC </a:t>
            </a:r>
            <a:r>
              <a:rPr lang="it-IT" sz="2800" b="1" dirty="0">
                <a:latin typeface="Georgia" pitchFamily="18" charset="0"/>
              </a:rPr>
              <a:t>BANK</a:t>
            </a:r>
            <a:r>
              <a:rPr lang="ro-RO" sz="2800" b="1" dirty="0">
                <a:latin typeface="Georgia" pitchFamily="18" charset="0"/>
                <a:cs typeface="Arial" charset="0"/>
              </a:rPr>
              <a:t> pentru accesarea de</a:t>
            </a:r>
            <a:r>
              <a:rPr lang="it-IT" sz="2800" b="1" dirty="0">
                <a:latin typeface="Georgia" pitchFamily="18" charset="0"/>
                <a:cs typeface="Arial" charset="0"/>
              </a:rPr>
              <a:t> fonduri europene </a:t>
            </a:r>
            <a:endParaRPr lang="en-US" sz="2800" b="1" dirty="0">
              <a:latin typeface="Georgia" pitchFamily="18" charset="0"/>
              <a:cs typeface="Arial" charset="0"/>
            </a:endParaRPr>
          </a:p>
        </p:txBody>
      </p:sp>
      <p:sp>
        <p:nvSpPr>
          <p:cNvPr id="10" name="Text Box 8"/>
          <p:cNvSpPr txBox="1">
            <a:spLocks noChangeArrowheads="1"/>
          </p:cNvSpPr>
          <p:nvPr/>
        </p:nvSpPr>
        <p:spPr bwMode="auto">
          <a:xfrm>
            <a:off x="533400" y="1752600"/>
            <a:ext cx="2971800" cy="1600438"/>
          </a:xfrm>
          <a:prstGeom prst="rect">
            <a:avLst/>
          </a:prstGeom>
          <a:gradFill>
            <a:gsLst>
              <a:gs pos="100000">
                <a:srgbClr val="FFFFCC"/>
              </a:gs>
              <a:gs pos="50000">
                <a:srgbClr val="9CB86E"/>
              </a:gs>
              <a:gs pos="100000">
                <a:srgbClr val="156B13"/>
              </a:gs>
            </a:gsLst>
            <a:lin ang="16200000" scaled="0"/>
          </a:gradFill>
          <a:ln w="9525">
            <a:noFill/>
            <a:miter lim="800000"/>
            <a:headEnd/>
            <a:tailEnd/>
          </a:ln>
        </p:spPr>
        <p:txBody>
          <a:bodyPr wrap="square">
            <a:spAutoFit/>
          </a:bodyPr>
          <a:lstStyle/>
          <a:p>
            <a:endParaRPr lang="en-US" sz="1600" b="1" i="1" dirty="0" smtClean="0">
              <a:latin typeface="Georgia" pitchFamily="18" charset="0"/>
            </a:endParaRPr>
          </a:p>
          <a:p>
            <a:endParaRPr lang="en-US" sz="1600" b="1" i="1" dirty="0" smtClean="0">
              <a:latin typeface="Georgia" pitchFamily="18" charset="0"/>
            </a:endParaRPr>
          </a:p>
          <a:p>
            <a:pPr algn="ctr"/>
            <a:r>
              <a:rPr lang="en-US" sz="1600" b="1" i="1" dirty="0" smtClean="0">
                <a:latin typeface="Georgia" pitchFamily="18" charset="0"/>
              </a:rPr>
              <a:t>CREDIT PUNTE</a:t>
            </a:r>
          </a:p>
          <a:p>
            <a:pPr algn="ctr"/>
            <a:endParaRPr lang="en-US" sz="1600" b="1" i="1" dirty="0" smtClean="0"/>
          </a:p>
          <a:p>
            <a:endParaRPr lang="en-US" b="1" i="1" dirty="0" smtClean="0"/>
          </a:p>
          <a:p>
            <a:endParaRPr lang="ro-RO" sz="1600" b="1" i="1" dirty="0"/>
          </a:p>
        </p:txBody>
      </p:sp>
      <p:sp>
        <p:nvSpPr>
          <p:cNvPr id="13" name="Text Box 8"/>
          <p:cNvSpPr txBox="1">
            <a:spLocks noChangeArrowheads="1"/>
          </p:cNvSpPr>
          <p:nvPr/>
        </p:nvSpPr>
        <p:spPr bwMode="auto">
          <a:xfrm>
            <a:off x="533400" y="3810000"/>
            <a:ext cx="2971800" cy="1600438"/>
          </a:xfrm>
          <a:prstGeom prst="rect">
            <a:avLst/>
          </a:prstGeom>
          <a:gradFill>
            <a:gsLst>
              <a:gs pos="100000">
                <a:srgbClr val="FFFFCC"/>
              </a:gs>
              <a:gs pos="50000">
                <a:srgbClr val="9CB86E"/>
              </a:gs>
              <a:gs pos="100000">
                <a:srgbClr val="156B13"/>
              </a:gs>
            </a:gsLst>
            <a:lin ang="16200000" scaled="0"/>
          </a:gradFill>
          <a:ln w="9525">
            <a:noFill/>
            <a:miter lim="800000"/>
            <a:headEnd/>
            <a:tailEnd/>
          </a:ln>
        </p:spPr>
        <p:txBody>
          <a:bodyPr wrap="square">
            <a:spAutoFit/>
          </a:bodyPr>
          <a:lstStyle/>
          <a:p>
            <a:endParaRPr lang="en-US" sz="1600" b="1" i="1" dirty="0" smtClean="0">
              <a:latin typeface="Georgia" pitchFamily="18" charset="0"/>
            </a:endParaRPr>
          </a:p>
          <a:p>
            <a:endParaRPr lang="en-US" sz="1600" b="1" i="1" dirty="0" smtClean="0">
              <a:latin typeface="Georgia" pitchFamily="18" charset="0"/>
            </a:endParaRPr>
          </a:p>
          <a:p>
            <a:pPr algn="ctr"/>
            <a:r>
              <a:rPr lang="en-US" sz="1600" b="1" i="1" dirty="0" smtClean="0"/>
              <a:t>SCRISOARE DE </a:t>
            </a:r>
          </a:p>
          <a:p>
            <a:pPr algn="ctr"/>
            <a:r>
              <a:rPr lang="en-US" sz="1600" b="1" i="1" dirty="0" smtClean="0"/>
              <a:t>GARANTIE BANCARA</a:t>
            </a:r>
          </a:p>
          <a:p>
            <a:endParaRPr lang="en-US" b="1" i="1" dirty="0" smtClean="0"/>
          </a:p>
          <a:p>
            <a:endParaRPr lang="ro-RO" sz="1600" b="1" i="1" dirty="0"/>
          </a:p>
        </p:txBody>
      </p:sp>
      <p:sp>
        <p:nvSpPr>
          <p:cNvPr id="14" name="Text Placeholder 2"/>
          <p:cNvSpPr>
            <a:spLocks/>
          </p:cNvSpPr>
          <p:nvPr/>
        </p:nvSpPr>
        <p:spPr bwMode="auto">
          <a:xfrm>
            <a:off x="3505200" y="3810000"/>
            <a:ext cx="5181599" cy="1600200"/>
          </a:xfrm>
          <a:prstGeom prst="rect">
            <a:avLst/>
          </a:prstGeom>
          <a:gradFill rotWithShape="1">
            <a:gsLst>
              <a:gs pos="100000">
                <a:srgbClr val="FFFFCC"/>
              </a:gs>
              <a:gs pos="50000">
                <a:srgbClr val="9CB86E"/>
              </a:gs>
              <a:gs pos="100000">
                <a:srgbClr val="156B13"/>
              </a:gs>
            </a:gsLst>
            <a:lin ang="16200000" scaled="0"/>
          </a:gradFill>
          <a:ln w="9525">
            <a:noFill/>
            <a:miter lim="800000"/>
            <a:headEnd/>
            <a:tailEnd/>
          </a:ln>
        </p:spPr>
        <p:txBody>
          <a:bodyPr/>
          <a:lstStyle/>
          <a:p>
            <a:pPr marL="342900" indent="-342900" algn="just">
              <a:buFont typeface="Arial" pitchFamily="34" charset="0"/>
              <a:buChar char="•"/>
            </a:pPr>
            <a:endParaRPr lang="en-US" sz="1600" dirty="0" smtClean="0">
              <a:solidFill>
                <a:srgbClr val="000000"/>
              </a:solidFill>
              <a:latin typeface="Georgia" pitchFamily="18" charset="0"/>
              <a:cs typeface="Arial" charset="0"/>
            </a:endParaRPr>
          </a:p>
          <a:p>
            <a:pPr marL="342900" indent="-342900" algn="just">
              <a:buFont typeface="Arial" pitchFamily="34" charset="0"/>
              <a:buChar char="•"/>
            </a:pPr>
            <a:endParaRPr lang="en-US" sz="1600" dirty="0" smtClean="0">
              <a:solidFill>
                <a:srgbClr val="000000"/>
              </a:solidFill>
              <a:latin typeface="Georgia" pitchFamily="18" charset="0"/>
              <a:cs typeface="Arial" charset="0"/>
            </a:endParaRPr>
          </a:p>
          <a:p>
            <a:pPr marL="342900" indent="-342900" algn="just">
              <a:buFont typeface="Arial" pitchFamily="34" charset="0"/>
              <a:buChar char="•"/>
            </a:pPr>
            <a:r>
              <a:rPr lang="en-US" sz="1600" dirty="0" err="1" smtClean="0">
                <a:solidFill>
                  <a:srgbClr val="000000"/>
                </a:solidFill>
                <a:latin typeface="Georgia" pitchFamily="18" charset="0"/>
                <a:cs typeface="Arial" charset="0"/>
              </a:rPr>
              <a:t>Garantarea</a:t>
            </a:r>
            <a:r>
              <a:rPr lang="en-US" sz="1600" dirty="0" smtClean="0">
                <a:solidFill>
                  <a:srgbClr val="000000"/>
                </a:solidFill>
                <a:latin typeface="Georgia" pitchFamily="18" charset="0"/>
                <a:cs typeface="Arial" charset="0"/>
              </a:rPr>
              <a:t> </a:t>
            </a:r>
            <a:r>
              <a:rPr lang="en-US" sz="1600" dirty="0" err="1" smtClean="0">
                <a:solidFill>
                  <a:srgbClr val="000000"/>
                </a:solidFill>
                <a:latin typeface="Georgia" pitchFamily="18" charset="0"/>
                <a:cs typeface="Arial" charset="0"/>
              </a:rPr>
              <a:t>restituirii</a:t>
            </a:r>
            <a:r>
              <a:rPr lang="en-US" sz="1600" dirty="0" smtClean="0">
                <a:solidFill>
                  <a:srgbClr val="000000"/>
                </a:solidFill>
                <a:latin typeface="Georgia" pitchFamily="18" charset="0"/>
                <a:cs typeface="Arial" charset="0"/>
              </a:rPr>
              <a:t> de </a:t>
            </a:r>
            <a:r>
              <a:rPr lang="en-US" sz="1600" dirty="0" err="1" smtClean="0">
                <a:solidFill>
                  <a:srgbClr val="000000"/>
                </a:solidFill>
                <a:latin typeface="Georgia" pitchFamily="18" charset="0"/>
                <a:cs typeface="Arial" charset="0"/>
              </a:rPr>
              <a:t>catre</a:t>
            </a:r>
            <a:r>
              <a:rPr lang="en-US" sz="1600" dirty="0" smtClean="0">
                <a:solidFill>
                  <a:srgbClr val="000000"/>
                </a:solidFill>
                <a:latin typeface="Georgia" pitchFamily="18" charset="0"/>
                <a:cs typeface="Arial" charset="0"/>
              </a:rPr>
              <a:t> </a:t>
            </a:r>
            <a:r>
              <a:rPr lang="en-US" sz="1600" dirty="0" err="1" smtClean="0">
                <a:solidFill>
                  <a:srgbClr val="000000"/>
                </a:solidFill>
                <a:latin typeface="Georgia" pitchFamily="18" charset="0"/>
                <a:cs typeface="Arial" charset="0"/>
              </a:rPr>
              <a:t>beneficiar</a:t>
            </a:r>
            <a:r>
              <a:rPr lang="en-US" sz="1600" dirty="0" smtClean="0">
                <a:solidFill>
                  <a:srgbClr val="000000"/>
                </a:solidFill>
                <a:latin typeface="Georgia" pitchFamily="18" charset="0"/>
                <a:cs typeface="Arial" charset="0"/>
              </a:rPr>
              <a:t> a </a:t>
            </a:r>
            <a:r>
              <a:rPr lang="en-US" sz="1600" dirty="0" err="1" smtClean="0">
                <a:solidFill>
                  <a:srgbClr val="000000"/>
                </a:solidFill>
                <a:latin typeface="Georgia" pitchFamily="18" charset="0"/>
                <a:cs typeface="Arial" charset="0"/>
              </a:rPr>
              <a:t>prefinantarii</a:t>
            </a:r>
            <a:r>
              <a:rPr lang="en-US" sz="1600" dirty="0" smtClean="0">
                <a:solidFill>
                  <a:srgbClr val="000000"/>
                </a:solidFill>
                <a:latin typeface="Georgia" pitchFamily="18" charset="0"/>
                <a:cs typeface="Arial" charset="0"/>
              </a:rPr>
              <a:t> / </a:t>
            </a:r>
            <a:r>
              <a:rPr lang="en-US" sz="1600" dirty="0" err="1" smtClean="0">
                <a:solidFill>
                  <a:srgbClr val="000000"/>
                </a:solidFill>
                <a:latin typeface="Georgia" pitchFamily="18" charset="0"/>
                <a:cs typeface="Arial" charset="0"/>
              </a:rPr>
              <a:t>avansului</a:t>
            </a:r>
            <a:r>
              <a:rPr lang="en-US" sz="1600" dirty="0" smtClean="0">
                <a:solidFill>
                  <a:srgbClr val="000000"/>
                </a:solidFill>
                <a:latin typeface="Georgia" pitchFamily="18" charset="0"/>
                <a:cs typeface="Arial" charset="0"/>
              </a:rPr>
              <a:t> </a:t>
            </a:r>
            <a:r>
              <a:rPr lang="en-US" sz="1600" dirty="0" err="1" smtClean="0">
                <a:solidFill>
                  <a:srgbClr val="000000"/>
                </a:solidFill>
                <a:latin typeface="Georgia" pitchFamily="18" charset="0"/>
                <a:cs typeface="Arial" charset="0"/>
              </a:rPr>
              <a:t>incasat</a:t>
            </a:r>
            <a:endParaRPr lang="en-US" sz="1600" dirty="0" smtClean="0">
              <a:solidFill>
                <a:srgbClr val="000000"/>
              </a:solidFill>
              <a:latin typeface="Georgia" pitchFamily="18" charset="0"/>
              <a:cs typeface="Arial" charset="0"/>
            </a:endParaRPr>
          </a:p>
          <a:p>
            <a:pPr marL="342900" indent="-342900" algn="just" eaLnBrk="0" hangingPunct="0">
              <a:spcBef>
                <a:spcPct val="20000"/>
              </a:spcBef>
              <a:buFont typeface="Arial" charset="0"/>
              <a:buNone/>
            </a:pPr>
            <a:endParaRPr lang="ro-RO" sz="800" dirty="0">
              <a:solidFill>
                <a:srgbClr val="000000"/>
              </a:solidFill>
              <a:latin typeface="Georgia" pitchFamily="18" charset="0"/>
              <a:cs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8153400" cy="4525963"/>
          </a:xfrm>
        </p:spPr>
        <p:txBody>
          <a:bodyPr/>
          <a:lstStyle/>
          <a:p>
            <a:pPr algn="just">
              <a:buFont typeface="Wingdings" pitchFamily="2" charset="2"/>
              <a:buChar char="Ø"/>
            </a:pPr>
            <a:r>
              <a:rPr lang="en-US" sz="1800" dirty="0" err="1" smtClean="0">
                <a:latin typeface="Georgia" pitchFamily="18" charset="0"/>
              </a:rPr>
              <a:t>Demarati</a:t>
            </a:r>
            <a:r>
              <a:rPr lang="en-US" sz="1800" dirty="0" smtClean="0">
                <a:latin typeface="Georgia" pitchFamily="18" charset="0"/>
              </a:rPr>
              <a:t> </a:t>
            </a:r>
            <a:r>
              <a:rPr lang="en-US" sz="1800" dirty="0" err="1" smtClean="0">
                <a:latin typeface="Georgia" pitchFamily="18" charset="0"/>
              </a:rPr>
              <a:t>colaborarea</a:t>
            </a:r>
            <a:r>
              <a:rPr lang="en-US" sz="1800" dirty="0" smtClean="0">
                <a:latin typeface="Georgia" pitchFamily="18" charset="0"/>
              </a:rPr>
              <a:t> cu </a:t>
            </a:r>
            <a:r>
              <a:rPr lang="en-US" sz="1800" dirty="0" err="1" smtClean="0">
                <a:latin typeface="Georgia" pitchFamily="18" charset="0"/>
              </a:rPr>
              <a:t>Banca</a:t>
            </a:r>
            <a:r>
              <a:rPr lang="en-US" sz="1800" dirty="0" smtClean="0">
                <a:latin typeface="Georgia" pitchFamily="18" charset="0"/>
              </a:rPr>
              <a:t> din </a:t>
            </a:r>
            <a:r>
              <a:rPr lang="en-US" sz="1800" dirty="0" err="1" smtClean="0">
                <a:latin typeface="Georgia" pitchFamily="18" charset="0"/>
              </a:rPr>
              <a:t>momentul</a:t>
            </a:r>
            <a:r>
              <a:rPr lang="en-US" sz="1800" dirty="0" smtClean="0">
                <a:latin typeface="Georgia" pitchFamily="18" charset="0"/>
              </a:rPr>
              <a:t> in care </a:t>
            </a:r>
            <a:r>
              <a:rPr lang="en-US" sz="1800" dirty="0" err="1" smtClean="0">
                <a:latin typeface="Georgia" pitchFamily="18" charset="0"/>
              </a:rPr>
              <a:t>proiectul</a:t>
            </a:r>
            <a:r>
              <a:rPr lang="en-US" sz="1800" dirty="0" smtClean="0">
                <a:latin typeface="Georgia" pitchFamily="18" charset="0"/>
              </a:rPr>
              <a:t> </a:t>
            </a:r>
            <a:r>
              <a:rPr lang="en-US" sz="1800" dirty="0" err="1" smtClean="0">
                <a:latin typeface="Georgia" pitchFamily="18" charset="0"/>
              </a:rPr>
              <a:t>este</a:t>
            </a:r>
            <a:r>
              <a:rPr lang="en-US" sz="1800" dirty="0" smtClean="0">
                <a:latin typeface="Georgia" pitchFamily="18" charset="0"/>
              </a:rPr>
              <a:t> la </a:t>
            </a:r>
            <a:r>
              <a:rPr lang="en-US" sz="1800" dirty="0" err="1" smtClean="0">
                <a:latin typeface="Georgia" pitchFamily="18" charset="0"/>
              </a:rPr>
              <a:t>nivel</a:t>
            </a:r>
            <a:r>
              <a:rPr lang="en-US" sz="1800" dirty="0" smtClean="0">
                <a:latin typeface="Georgia" pitchFamily="18" charset="0"/>
              </a:rPr>
              <a:t> de </a:t>
            </a:r>
            <a:r>
              <a:rPr lang="en-US" sz="1800" dirty="0" err="1" smtClean="0">
                <a:latin typeface="Georgia" pitchFamily="18" charset="0"/>
              </a:rPr>
              <a:t>idee</a:t>
            </a:r>
            <a:r>
              <a:rPr lang="en-US" sz="1800" dirty="0" smtClean="0">
                <a:latin typeface="Georgia" pitchFamily="18" charset="0"/>
              </a:rPr>
              <a:t>, </a:t>
            </a:r>
            <a:r>
              <a:rPr lang="en-US" sz="1800" dirty="0" err="1" smtClean="0">
                <a:latin typeface="Georgia" pitchFamily="18" charset="0"/>
              </a:rPr>
              <a:t>astfel</a:t>
            </a:r>
            <a:r>
              <a:rPr lang="en-US" sz="1800" dirty="0" smtClean="0">
                <a:latin typeface="Georgia" pitchFamily="18" charset="0"/>
              </a:rPr>
              <a:t> </a:t>
            </a:r>
            <a:r>
              <a:rPr lang="en-US" sz="1800" dirty="0" err="1" smtClean="0">
                <a:latin typeface="Georgia" pitchFamily="18" charset="0"/>
              </a:rPr>
              <a:t>incat</a:t>
            </a:r>
            <a:r>
              <a:rPr lang="en-US" sz="1800" dirty="0" smtClean="0">
                <a:latin typeface="Georgia" pitchFamily="18" charset="0"/>
              </a:rPr>
              <a:t> </a:t>
            </a:r>
            <a:r>
              <a:rPr lang="en-US" sz="1800" dirty="0" err="1" smtClean="0">
                <a:latin typeface="Georgia" pitchFamily="18" charset="0"/>
              </a:rPr>
              <a:t>impreuna</a:t>
            </a:r>
            <a:r>
              <a:rPr lang="en-US" sz="1800" dirty="0" smtClean="0">
                <a:latin typeface="Georgia" pitchFamily="18" charset="0"/>
              </a:rPr>
              <a:t> cu </a:t>
            </a:r>
            <a:r>
              <a:rPr lang="en-US" sz="1800" dirty="0" err="1" smtClean="0">
                <a:latin typeface="Georgia" pitchFamily="18" charset="0"/>
              </a:rPr>
              <a:t>specialistii</a:t>
            </a:r>
            <a:r>
              <a:rPr lang="en-US" sz="1800" dirty="0" smtClean="0">
                <a:latin typeface="Georgia" pitchFamily="18" charset="0"/>
              </a:rPr>
              <a:t> </a:t>
            </a:r>
            <a:r>
              <a:rPr lang="en-US" sz="1800" dirty="0" err="1" smtClean="0">
                <a:latin typeface="Georgia" pitchFamily="18" charset="0"/>
              </a:rPr>
              <a:t>bancii</a:t>
            </a:r>
            <a:r>
              <a:rPr lang="en-US" sz="1800" dirty="0" smtClean="0">
                <a:latin typeface="Georgia" pitchFamily="18" charset="0"/>
              </a:rPr>
              <a:t> </a:t>
            </a:r>
            <a:r>
              <a:rPr lang="en-US" sz="1800" dirty="0" err="1" smtClean="0">
                <a:latin typeface="Georgia" pitchFamily="18" charset="0"/>
              </a:rPr>
              <a:t>sa</a:t>
            </a:r>
            <a:r>
              <a:rPr lang="en-US" sz="1800" dirty="0" smtClean="0">
                <a:latin typeface="Georgia" pitchFamily="18" charset="0"/>
              </a:rPr>
              <a:t> se </a:t>
            </a:r>
            <a:r>
              <a:rPr lang="en-US" sz="1800" dirty="0" err="1" smtClean="0">
                <a:latin typeface="Georgia" pitchFamily="18" charset="0"/>
              </a:rPr>
              <a:t>poata</a:t>
            </a:r>
            <a:r>
              <a:rPr lang="en-US" sz="1800" dirty="0" smtClean="0">
                <a:latin typeface="Georgia" pitchFamily="18" charset="0"/>
              </a:rPr>
              <a:t> </a:t>
            </a:r>
            <a:r>
              <a:rPr lang="en-US" sz="1800" dirty="0" err="1" smtClean="0">
                <a:latin typeface="Georgia" pitchFamily="18" charset="0"/>
              </a:rPr>
              <a:t>realiza</a:t>
            </a:r>
            <a:r>
              <a:rPr lang="en-US" sz="1800" dirty="0" smtClean="0">
                <a:latin typeface="Georgia" pitchFamily="18" charset="0"/>
              </a:rPr>
              <a:t> o </a:t>
            </a:r>
            <a:r>
              <a:rPr lang="en-US" sz="1800" dirty="0" err="1" smtClean="0">
                <a:latin typeface="Georgia" pitchFamily="18" charset="0"/>
              </a:rPr>
              <a:t>structura</a:t>
            </a:r>
            <a:r>
              <a:rPr lang="en-US" sz="1800" dirty="0" smtClean="0">
                <a:latin typeface="Georgia" pitchFamily="18" charset="0"/>
              </a:rPr>
              <a:t> de </a:t>
            </a:r>
            <a:r>
              <a:rPr lang="en-US" sz="1800" dirty="0" err="1" smtClean="0">
                <a:latin typeface="Georgia" pitchFamily="18" charset="0"/>
              </a:rPr>
              <a:t>finantare</a:t>
            </a:r>
            <a:r>
              <a:rPr lang="en-US" sz="1800" dirty="0" smtClean="0">
                <a:latin typeface="Georgia" pitchFamily="18" charset="0"/>
              </a:rPr>
              <a:t> </a:t>
            </a:r>
            <a:r>
              <a:rPr lang="en-US" sz="1800" dirty="0" err="1" smtClean="0">
                <a:latin typeface="Georgia" pitchFamily="18" charset="0"/>
              </a:rPr>
              <a:t>realista</a:t>
            </a:r>
            <a:endParaRPr lang="en-US" sz="1800" dirty="0" smtClean="0">
              <a:latin typeface="Georgia" pitchFamily="18" charset="0"/>
            </a:endParaRPr>
          </a:p>
          <a:p>
            <a:pPr algn="just">
              <a:buFont typeface="Wingdings" pitchFamily="2" charset="2"/>
              <a:buChar char="Ø"/>
            </a:pPr>
            <a:r>
              <a:rPr lang="en-US" sz="1800" dirty="0" err="1" smtClean="0">
                <a:latin typeface="Georgia" pitchFamily="18" charset="0"/>
              </a:rPr>
              <a:t>Colaborati</a:t>
            </a:r>
            <a:r>
              <a:rPr lang="en-US" sz="1800" dirty="0" smtClean="0">
                <a:latin typeface="Georgia" pitchFamily="18" charset="0"/>
              </a:rPr>
              <a:t> cu o firma de </a:t>
            </a:r>
            <a:r>
              <a:rPr lang="en-US" sz="1800" dirty="0" err="1" smtClean="0">
                <a:latin typeface="Georgia" pitchFamily="18" charset="0"/>
              </a:rPr>
              <a:t>consultanta</a:t>
            </a:r>
            <a:r>
              <a:rPr lang="en-US" sz="1800" dirty="0" smtClean="0">
                <a:latin typeface="Georgia" pitchFamily="18" charset="0"/>
              </a:rPr>
              <a:t> </a:t>
            </a:r>
            <a:r>
              <a:rPr lang="en-US" sz="1800" dirty="0" err="1" smtClean="0">
                <a:latin typeface="Georgia" pitchFamily="18" charset="0"/>
              </a:rPr>
              <a:t>specializata</a:t>
            </a:r>
            <a:r>
              <a:rPr lang="en-US" sz="1800" dirty="0" smtClean="0">
                <a:latin typeface="Georgia" pitchFamily="18" charset="0"/>
              </a:rPr>
              <a:t>, </a:t>
            </a:r>
            <a:r>
              <a:rPr lang="en-US" sz="1800" dirty="0" err="1" smtClean="0">
                <a:latin typeface="Georgia" pitchFamily="18" charset="0"/>
              </a:rPr>
              <a:t>atent</a:t>
            </a:r>
            <a:r>
              <a:rPr lang="en-US" sz="1800" dirty="0" smtClean="0">
                <a:latin typeface="Georgia" pitchFamily="18" charset="0"/>
              </a:rPr>
              <a:t> </a:t>
            </a:r>
            <a:r>
              <a:rPr lang="en-US" sz="1800" dirty="0" err="1" smtClean="0">
                <a:latin typeface="Georgia" pitchFamily="18" charset="0"/>
              </a:rPr>
              <a:t>selectata</a:t>
            </a:r>
            <a:r>
              <a:rPr lang="en-US" sz="1800" dirty="0" smtClean="0">
                <a:latin typeface="Georgia" pitchFamily="18" charset="0"/>
              </a:rPr>
              <a:t>, </a:t>
            </a:r>
            <a:r>
              <a:rPr lang="en-US" sz="1800" dirty="0" err="1" smtClean="0">
                <a:latin typeface="Georgia" pitchFamily="18" charset="0"/>
              </a:rPr>
              <a:t>pe</a:t>
            </a:r>
            <a:r>
              <a:rPr lang="en-US" sz="1800" dirty="0" smtClean="0">
                <a:latin typeface="Georgia" pitchFamily="18" charset="0"/>
              </a:rPr>
              <a:t> </a:t>
            </a:r>
            <a:r>
              <a:rPr lang="en-US" sz="1800" dirty="0" err="1" smtClean="0">
                <a:latin typeface="Georgia" pitchFamily="18" charset="0"/>
              </a:rPr>
              <a:t>baza</a:t>
            </a:r>
            <a:r>
              <a:rPr lang="en-US" sz="1800" dirty="0" smtClean="0">
                <a:latin typeface="Georgia" pitchFamily="18" charset="0"/>
              </a:rPr>
              <a:t> </a:t>
            </a:r>
            <a:r>
              <a:rPr lang="en-US" sz="1800" dirty="0" err="1" smtClean="0">
                <a:latin typeface="Georgia" pitchFamily="18" charset="0"/>
              </a:rPr>
              <a:t>experientei</a:t>
            </a:r>
            <a:r>
              <a:rPr lang="en-US" sz="1800" dirty="0" smtClean="0">
                <a:latin typeface="Georgia" pitchFamily="18" charset="0"/>
              </a:rPr>
              <a:t> </a:t>
            </a:r>
            <a:r>
              <a:rPr lang="en-US" sz="1800" dirty="0" err="1" smtClean="0">
                <a:latin typeface="Georgia" pitchFamily="18" charset="0"/>
              </a:rPr>
              <a:t>acesteia</a:t>
            </a:r>
            <a:r>
              <a:rPr lang="en-US" sz="1800" dirty="0" smtClean="0">
                <a:latin typeface="Georgia" pitchFamily="18" charset="0"/>
              </a:rPr>
              <a:t>, a </a:t>
            </a:r>
            <a:r>
              <a:rPr lang="en-US" sz="1800" dirty="0" err="1" smtClean="0">
                <a:latin typeface="Georgia" pitchFamily="18" charset="0"/>
              </a:rPr>
              <a:t>reputatiei</a:t>
            </a:r>
            <a:r>
              <a:rPr lang="en-US" sz="1800" dirty="0" smtClean="0">
                <a:latin typeface="Georgia" pitchFamily="18" charset="0"/>
              </a:rPr>
              <a:t> </a:t>
            </a:r>
            <a:r>
              <a:rPr lang="en-US" sz="1800" dirty="0" err="1" smtClean="0">
                <a:latin typeface="Georgia" pitchFamily="18" charset="0"/>
              </a:rPr>
              <a:t>si</a:t>
            </a:r>
            <a:r>
              <a:rPr lang="en-US" sz="1800" dirty="0" smtClean="0">
                <a:latin typeface="Georgia" pitchFamily="18" charset="0"/>
              </a:rPr>
              <a:t> a </a:t>
            </a:r>
            <a:r>
              <a:rPr lang="en-US" sz="1800" dirty="0" err="1" smtClean="0">
                <a:latin typeface="Georgia" pitchFamily="18" charset="0"/>
              </a:rPr>
              <a:t>recomandarilor</a:t>
            </a:r>
            <a:endParaRPr lang="en-US" sz="1800" dirty="0" smtClean="0">
              <a:latin typeface="Georgia" pitchFamily="18" charset="0"/>
            </a:endParaRPr>
          </a:p>
          <a:p>
            <a:pPr algn="just">
              <a:buFont typeface="Wingdings" pitchFamily="2" charset="2"/>
              <a:buChar char="Ø"/>
            </a:pPr>
            <a:r>
              <a:rPr lang="en-US" sz="1800" dirty="0" err="1" smtClean="0">
                <a:latin typeface="Georgia" pitchFamily="18" charset="0"/>
              </a:rPr>
              <a:t>Elaborati</a:t>
            </a:r>
            <a:r>
              <a:rPr lang="en-US" sz="1800" dirty="0" smtClean="0">
                <a:latin typeface="Georgia" pitchFamily="18" charset="0"/>
              </a:rPr>
              <a:t> un </a:t>
            </a:r>
            <a:r>
              <a:rPr lang="en-US" sz="1800" dirty="0" err="1" smtClean="0">
                <a:latin typeface="Georgia" pitchFamily="18" charset="0"/>
              </a:rPr>
              <a:t>studiu</a:t>
            </a:r>
            <a:r>
              <a:rPr lang="en-US" sz="1800" dirty="0" smtClean="0">
                <a:latin typeface="Georgia" pitchFamily="18" charset="0"/>
              </a:rPr>
              <a:t> de </a:t>
            </a:r>
            <a:r>
              <a:rPr lang="en-US" sz="1800" dirty="0" err="1" smtClean="0">
                <a:latin typeface="Georgia" pitchFamily="18" charset="0"/>
              </a:rPr>
              <a:t>piata</a:t>
            </a:r>
            <a:r>
              <a:rPr lang="en-US" sz="1800" dirty="0" smtClean="0">
                <a:latin typeface="Georgia" pitchFamily="18" charset="0"/>
              </a:rPr>
              <a:t> </a:t>
            </a:r>
            <a:r>
              <a:rPr lang="en-US" sz="1800" dirty="0" err="1" smtClean="0">
                <a:latin typeface="Georgia" pitchFamily="18" charset="0"/>
              </a:rPr>
              <a:t>riguros</a:t>
            </a:r>
            <a:r>
              <a:rPr lang="en-US" sz="1800" dirty="0" smtClean="0">
                <a:latin typeface="Georgia" pitchFamily="18" charset="0"/>
              </a:rPr>
              <a:t> care </a:t>
            </a:r>
            <a:r>
              <a:rPr lang="en-US" sz="1800" dirty="0" err="1" smtClean="0">
                <a:latin typeface="Georgia" pitchFamily="18" charset="0"/>
              </a:rPr>
              <a:t>sa</a:t>
            </a:r>
            <a:r>
              <a:rPr lang="en-US" sz="1800" dirty="0" smtClean="0">
                <a:latin typeface="Georgia" pitchFamily="18" charset="0"/>
              </a:rPr>
              <a:t> </a:t>
            </a:r>
            <a:r>
              <a:rPr lang="en-US" sz="1800" dirty="0" err="1" smtClean="0">
                <a:latin typeface="Georgia" pitchFamily="18" charset="0"/>
              </a:rPr>
              <a:t>fundamenteze</a:t>
            </a:r>
            <a:r>
              <a:rPr lang="en-US" sz="1800" dirty="0" smtClean="0">
                <a:latin typeface="Georgia" pitchFamily="18" charset="0"/>
              </a:rPr>
              <a:t> </a:t>
            </a:r>
            <a:r>
              <a:rPr lang="en-US" sz="1800" dirty="0" err="1" smtClean="0">
                <a:latin typeface="Georgia" pitchFamily="18" charset="0"/>
              </a:rPr>
              <a:t>ipotezele</a:t>
            </a:r>
            <a:r>
              <a:rPr lang="en-US" sz="1800" dirty="0" smtClean="0">
                <a:latin typeface="Georgia" pitchFamily="18" charset="0"/>
              </a:rPr>
              <a:t> de </a:t>
            </a:r>
            <a:r>
              <a:rPr lang="en-US" sz="1800" dirty="0" err="1" smtClean="0">
                <a:latin typeface="Georgia" pitchFamily="18" charset="0"/>
              </a:rPr>
              <a:t>crestere</a:t>
            </a:r>
            <a:r>
              <a:rPr lang="en-US" sz="1800" dirty="0" smtClean="0">
                <a:latin typeface="Georgia" pitchFamily="18" charset="0"/>
              </a:rPr>
              <a:t> ale </a:t>
            </a:r>
            <a:r>
              <a:rPr lang="en-US" sz="1800" dirty="0" err="1" smtClean="0">
                <a:latin typeface="Georgia" pitchFamily="18" charset="0"/>
              </a:rPr>
              <a:t>afacerii</a:t>
            </a:r>
            <a:r>
              <a:rPr lang="en-US" sz="1800" dirty="0" smtClean="0">
                <a:latin typeface="Georgia" pitchFamily="18" charset="0"/>
              </a:rPr>
              <a:t> in </a:t>
            </a:r>
            <a:r>
              <a:rPr lang="en-US" sz="1800" dirty="0" err="1" smtClean="0">
                <a:latin typeface="Georgia" pitchFamily="18" charset="0"/>
              </a:rPr>
              <a:t>orizontul</a:t>
            </a:r>
            <a:r>
              <a:rPr lang="en-US" sz="1800" dirty="0" smtClean="0">
                <a:latin typeface="Georgia" pitchFamily="18" charset="0"/>
              </a:rPr>
              <a:t> de </a:t>
            </a:r>
            <a:r>
              <a:rPr lang="en-US" sz="1800" dirty="0" err="1" smtClean="0">
                <a:latin typeface="Georgia" pitchFamily="18" charset="0"/>
              </a:rPr>
              <a:t>prognoza</a:t>
            </a:r>
            <a:endParaRPr lang="en-US" sz="1800" dirty="0" smtClean="0">
              <a:latin typeface="Georgia" pitchFamily="18" charset="0"/>
            </a:endParaRPr>
          </a:p>
          <a:p>
            <a:pPr algn="just">
              <a:buFont typeface="Wingdings" pitchFamily="2" charset="2"/>
              <a:buChar char="Ø"/>
            </a:pPr>
            <a:r>
              <a:rPr lang="en-US" sz="1800" dirty="0" err="1" smtClean="0">
                <a:latin typeface="Georgia" pitchFamily="18" charset="0"/>
              </a:rPr>
              <a:t>Folositi</a:t>
            </a:r>
            <a:r>
              <a:rPr lang="en-US" sz="1800" dirty="0" smtClean="0">
                <a:latin typeface="Georgia" pitchFamily="18" charset="0"/>
              </a:rPr>
              <a:t> </a:t>
            </a:r>
            <a:r>
              <a:rPr lang="en-US" sz="1800" dirty="0" err="1" smtClean="0">
                <a:latin typeface="Georgia" pitchFamily="18" charset="0"/>
              </a:rPr>
              <a:t>previziuni</a:t>
            </a:r>
            <a:r>
              <a:rPr lang="en-US" sz="1800" dirty="0" smtClean="0">
                <a:latin typeface="Georgia" pitchFamily="18" charset="0"/>
              </a:rPr>
              <a:t> ale </a:t>
            </a:r>
            <a:r>
              <a:rPr lang="en-US" sz="1800" dirty="0" err="1" smtClean="0">
                <a:latin typeface="Georgia" pitchFamily="18" charset="0"/>
              </a:rPr>
              <a:t>cresterii</a:t>
            </a:r>
            <a:r>
              <a:rPr lang="en-US" sz="1800" dirty="0" smtClean="0">
                <a:latin typeface="Georgia" pitchFamily="18" charset="0"/>
              </a:rPr>
              <a:t>/</a:t>
            </a:r>
            <a:r>
              <a:rPr lang="en-US" sz="1800" dirty="0" err="1" smtClean="0">
                <a:latin typeface="Georgia" pitchFamily="18" charset="0"/>
              </a:rPr>
              <a:t>evolutiei</a:t>
            </a:r>
            <a:r>
              <a:rPr lang="en-US" sz="1800" dirty="0" smtClean="0">
                <a:latin typeface="Georgia" pitchFamily="18" charset="0"/>
              </a:rPr>
              <a:t> </a:t>
            </a:r>
            <a:r>
              <a:rPr lang="en-US" sz="1800" dirty="0" err="1" smtClean="0">
                <a:latin typeface="Georgia" pitchFamily="18" charset="0"/>
              </a:rPr>
              <a:t>afacerii</a:t>
            </a:r>
            <a:r>
              <a:rPr lang="en-US" sz="1800" dirty="0" smtClean="0">
                <a:latin typeface="Georgia" pitchFamily="18" charset="0"/>
              </a:rPr>
              <a:t> </a:t>
            </a:r>
            <a:r>
              <a:rPr lang="en-US" sz="1800" dirty="0" err="1" smtClean="0">
                <a:latin typeface="Georgia" pitchFamily="18" charset="0"/>
              </a:rPr>
              <a:t>realiste</a:t>
            </a:r>
            <a:r>
              <a:rPr lang="en-US" sz="1800" dirty="0" smtClean="0">
                <a:latin typeface="Georgia" pitchFamily="18" charset="0"/>
              </a:rPr>
              <a:t>/</a:t>
            </a:r>
            <a:r>
              <a:rPr lang="en-US" sz="1800" dirty="0" err="1" smtClean="0">
                <a:latin typeface="Georgia" pitchFamily="18" charset="0"/>
              </a:rPr>
              <a:t>conservatoare</a:t>
            </a:r>
            <a:endParaRPr lang="en-US" sz="1800" dirty="0" smtClean="0">
              <a:latin typeface="Georgia" pitchFamily="18" charset="0"/>
            </a:endParaRPr>
          </a:p>
          <a:p>
            <a:pPr algn="just">
              <a:buFont typeface="Wingdings" pitchFamily="2" charset="2"/>
              <a:buChar char="Ø"/>
            </a:pPr>
            <a:r>
              <a:rPr lang="en-US" sz="1800" dirty="0" err="1" smtClean="0">
                <a:latin typeface="Georgia" pitchFamily="18" charset="0"/>
              </a:rPr>
              <a:t>Determinati</a:t>
            </a:r>
            <a:r>
              <a:rPr lang="en-US" sz="1800" dirty="0" smtClean="0">
                <a:latin typeface="Georgia" pitchFamily="18" charset="0"/>
              </a:rPr>
              <a:t> in mod relist </a:t>
            </a:r>
            <a:r>
              <a:rPr lang="en-US" sz="1800" dirty="0" err="1" smtClean="0">
                <a:latin typeface="Georgia" pitchFamily="18" charset="0"/>
              </a:rPr>
              <a:t>necesarul</a:t>
            </a:r>
            <a:r>
              <a:rPr lang="en-US" sz="1800" dirty="0" smtClean="0">
                <a:latin typeface="Georgia" pitchFamily="18" charset="0"/>
              </a:rPr>
              <a:t> de </a:t>
            </a:r>
            <a:r>
              <a:rPr lang="en-US" sz="1800" dirty="0" err="1" smtClean="0">
                <a:latin typeface="Georgia" pitchFamily="18" charset="0"/>
              </a:rPr>
              <a:t>finantare</a:t>
            </a:r>
            <a:r>
              <a:rPr lang="en-US" sz="1800" dirty="0" smtClean="0">
                <a:latin typeface="Georgia" pitchFamily="18" charset="0"/>
              </a:rPr>
              <a:t> - </a:t>
            </a:r>
            <a:r>
              <a:rPr lang="en-US" sz="1800" dirty="0" err="1" smtClean="0">
                <a:latin typeface="Georgia" pitchFamily="18" charset="0"/>
              </a:rPr>
              <a:t>corelarea</a:t>
            </a:r>
            <a:r>
              <a:rPr lang="en-US" sz="1800" dirty="0" smtClean="0">
                <a:latin typeface="Georgia" pitchFamily="18" charset="0"/>
              </a:rPr>
              <a:t> </a:t>
            </a:r>
            <a:r>
              <a:rPr lang="en-US" sz="1800" dirty="0" err="1" smtClean="0">
                <a:latin typeface="Georgia" pitchFamily="18" charset="0"/>
              </a:rPr>
              <a:t>datei</a:t>
            </a:r>
            <a:r>
              <a:rPr lang="en-US" sz="1800" dirty="0" smtClean="0">
                <a:latin typeface="Georgia" pitchFamily="18" charset="0"/>
              </a:rPr>
              <a:t> </a:t>
            </a:r>
            <a:r>
              <a:rPr lang="en-US" sz="1800" dirty="0" err="1" smtClean="0">
                <a:latin typeface="Georgia" pitchFamily="18" charset="0"/>
              </a:rPr>
              <a:t>depunerii</a:t>
            </a:r>
            <a:r>
              <a:rPr lang="en-US" sz="1800" dirty="0" smtClean="0">
                <a:latin typeface="Georgia" pitchFamily="18" charset="0"/>
              </a:rPr>
              <a:t> </a:t>
            </a:r>
            <a:r>
              <a:rPr lang="en-US" sz="1800" dirty="0" err="1" smtClean="0">
                <a:latin typeface="Georgia" pitchFamily="18" charset="0"/>
              </a:rPr>
              <a:t>cererilor</a:t>
            </a:r>
            <a:r>
              <a:rPr lang="en-US" sz="1800" dirty="0" smtClean="0">
                <a:latin typeface="Georgia" pitchFamily="18" charset="0"/>
              </a:rPr>
              <a:t> de </a:t>
            </a:r>
            <a:r>
              <a:rPr lang="en-US" sz="1800" dirty="0" err="1" smtClean="0">
                <a:latin typeface="Georgia" pitchFamily="18" charset="0"/>
              </a:rPr>
              <a:t>rambursare</a:t>
            </a:r>
            <a:r>
              <a:rPr lang="en-US" sz="1800" dirty="0" smtClean="0">
                <a:latin typeface="Georgia" pitchFamily="18" charset="0"/>
              </a:rPr>
              <a:t>/</a:t>
            </a:r>
            <a:r>
              <a:rPr lang="en-US" sz="1800" dirty="0" err="1" smtClean="0">
                <a:latin typeface="Georgia" pitchFamily="18" charset="0"/>
              </a:rPr>
              <a:t>plata</a:t>
            </a:r>
            <a:r>
              <a:rPr lang="en-US" sz="1800" dirty="0" smtClean="0">
                <a:latin typeface="Georgia" pitchFamily="18" charset="0"/>
              </a:rPr>
              <a:t> a </a:t>
            </a:r>
            <a:r>
              <a:rPr lang="en-US" sz="1800" dirty="0" err="1" smtClean="0">
                <a:latin typeface="Georgia" pitchFamily="18" charset="0"/>
              </a:rPr>
              <a:t>grantului</a:t>
            </a:r>
            <a:r>
              <a:rPr lang="en-US" sz="1800" dirty="0" smtClean="0">
                <a:latin typeface="Georgia" pitchFamily="18" charset="0"/>
              </a:rPr>
              <a:t> cu </a:t>
            </a:r>
            <a:r>
              <a:rPr lang="en-US" sz="1800" dirty="0" err="1" smtClean="0">
                <a:latin typeface="Georgia" pitchFamily="18" charset="0"/>
              </a:rPr>
              <a:t>momentul</a:t>
            </a:r>
            <a:r>
              <a:rPr lang="en-US" sz="1800" dirty="0" smtClean="0">
                <a:latin typeface="Georgia" pitchFamily="18" charset="0"/>
              </a:rPr>
              <a:t> </a:t>
            </a:r>
            <a:r>
              <a:rPr lang="en-US" sz="1800" dirty="0" err="1" smtClean="0">
                <a:latin typeface="Georgia" pitchFamily="18" charset="0"/>
              </a:rPr>
              <a:t>incasarii</a:t>
            </a:r>
            <a:r>
              <a:rPr lang="en-US" sz="1800" dirty="0" smtClean="0">
                <a:latin typeface="Georgia" pitchFamily="18" charset="0"/>
              </a:rPr>
              <a:t> </a:t>
            </a:r>
            <a:r>
              <a:rPr lang="en-US" sz="1800" dirty="0" err="1" smtClean="0">
                <a:latin typeface="Georgia" pitchFamily="18" charset="0"/>
              </a:rPr>
              <a:t>acestuia</a:t>
            </a:r>
            <a:endParaRPr lang="en-US" sz="1800" dirty="0" smtClean="0">
              <a:latin typeface="Georgia" pitchFamily="18" charset="0"/>
            </a:endParaRPr>
          </a:p>
          <a:p>
            <a:pPr algn="just">
              <a:buFont typeface="Wingdings" pitchFamily="2" charset="2"/>
              <a:buChar char="Ø"/>
            </a:pPr>
            <a:r>
              <a:rPr lang="en-US" sz="1800" dirty="0" err="1" smtClean="0">
                <a:latin typeface="Georgia" pitchFamily="18" charset="0"/>
              </a:rPr>
              <a:t>Demarati</a:t>
            </a:r>
            <a:r>
              <a:rPr lang="en-US" sz="1800" dirty="0" smtClean="0">
                <a:latin typeface="Georgia" pitchFamily="18" charset="0"/>
              </a:rPr>
              <a:t> </a:t>
            </a:r>
            <a:r>
              <a:rPr lang="en-US" sz="1800" dirty="0" err="1" smtClean="0">
                <a:latin typeface="Georgia" pitchFamily="18" charset="0"/>
              </a:rPr>
              <a:t>proiectul</a:t>
            </a:r>
            <a:r>
              <a:rPr lang="en-US" sz="1800" dirty="0" smtClean="0">
                <a:latin typeface="Georgia" pitchFamily="18" charset="0"/>
              </a:rPr>
              <a:t> de </a:t>
            </a:r>
            <a:r>
              <a:rPr lang="en-US" sz="1800" dirty="0" err="1" smtClean="0">
                <a:latin typeface="Georgia" pitchFamily="18" charset="0"/>
              </a:rPr>
              <a:t>investitii</a:t>
            </a:r>
            <a:r>
              <a:rPr lang="en-US" sz="1800" dirty="0" smtClean="0">
                <a:latin typeface="Georgia" pitchFamily="18" charset="0"/>
              </a:rPr>
              <a:t> </a:t>
            </a:r>
            <a:r>
              <a:rPr lang="en-US" sz="1800" dirty="0" err="1" smtClean="0">
                <a:latin typeface="Georgia" pitchFamily="18" charset="0"/>
              </a:rPr>
              <a:t>numai</a:t>
            </a:r>
            <a:r>
              <a:rPr lang="en-US" sz="1800" dirty="0" smtClean="0">
                <a:latin typeface="Georgia" pitchFamily="18" charset="0"/>
              </a:rPr>
              <a:t> </a:t>
            </a:r>
            <a:r>
              <a:rPr lang="en-US" sz="1800" dirty="0" err="1" smtClean="0">
                <a:latin typeface="Georgia" pitchFamily="18" charset="0"/>
              </a:rPr>
              <a:t>dupa</a:t>
            </a:r>
            <a:r>
              <a:rPr lang="en-US" sz="1800" dirty="0" smtClean="0">
                <a:latin typeface="Georgia" pitchFamily="18" charset="0"/>
              </a:rPr>
              <a:t> </a:t>
            </a:r>
            <a:r>
              <a:rPr lang="en-US" sz="1800" dirty="0" err="1" smtClean="0">
                <a:latin typeface="Georgia" pitchFamily="18" charset="0"/>
              </a:rPr>
              <a:t>ce</a:t>
            </a:r>
            <a:r>
              <a:rPr lang="en-US" sz="1800" dirty="0" smtClean="0">
                <a:latin typeface="Georgia" pitchFamily="18" charset="0"/>
              </a:rPr>
              <a:t> </a:t>
            </a:r>
            <a:r>
              <a:rPr lang="en-US" sz="1800" dirty="0" err="1" smtClean="0">
                <a:latin typeface="Georgia" pitchFamily="18" charset="0"/>
              </a:rPr>
              <a:t>structura</a:t>
            </a:r>
            <a:r>
              <a:rPr lang="en-US" sz="1800" dirty="0" smtClean="0">
                <a:latin typeface="Georgia" pitchFamily="18" charset="0"/>
              </a:rPr>
              <a:t> de </a:t>
            </a:r>
            <a:r>
              <a:rPr lang="en-US" sz="1800" dirty="0" err="1" smtClean="0">
                <a:latin typeface="Georgia" pitchFamily="18" charset="0"/>
              </a:rPr>
              <a:t>finantare</a:t>
            </a:r>
            <a:r>
              <a:rPr lang="en-US" sz="1800" dirty="0" smtClean="0">
                <a:latin typeface="Georgia" pitchFamily="18" charset="0"/>
              </a:rPr>
              <a:t> a </a:t>
            </a:r>
            <a:r>
              <a:rPr lang="en-US" sz="1800" dirty="0" err="1" smtClean="0">
                <a:latin typeface="Georgia" pitchFamily="18" charset="0"/>
              </a:rPr>
              <a:t>proiectului</a:t>
            </a:r>
            <a:r>
              <a:rPr lang="en-US" sz="1800" dirty="0" smtClean="0">
                <a:latin typeface="Georgia" pitchFamily="18" charset="0"/>
              </a:rPr>
              <a:t> </a:t>
            </a:r>
            <a:r>
              <a:rPr lang="en-US" sz="1800" dirty="0" err="1" smtClean="0">
                <a:latin typeface="Georgia" pitchFamily="18" charset="0"/>
              </a:rPr>
              <a:t>este</a:t>
            </a:r>
            <a:r>
              <a:rPr lang="en-US" sz="1800" dirty="0" smtClean="0">
                <a:latin typeface="Georgia" pitchFamily="18" charset="0"/>
              </a:rPr>
              <a:t> </a:t>
            </a:r>
            <a:r>
              <a:rPr lang="en-US" sz="1800" dirty="0" err="1" smtClean="0">
                <a:latin typeface="Georgia" pitchFamily="18" charset="0"/>
              </a:rPr>
              <a:t>clarificata</a:t>
            </a:r>
            <a:endParaRPr lang="en-US" sz="1800" dirty="0" smtClean="0">
              <a:latin typeface="Georgia" pitchFamily="18" charset="0"/>
            </a:endParaRPr>
          </a:p>
          <a:p>
            <a:pPr algn="just">
              <a:buFont typeface="Wingdings" pitchFamily="2" charset="2"/>
              <a:buChar char="Ø"/>
            </a:pPr>
            <a:r>
              <a:rPr lang="en-US" sz="1800" dirty="0" err="1" smtClean="0">
                <a:latin typeface="Georgia" pitchFamily="18" charset="0"/>
              </a:rPr>
              <a:t>Stabiliti</a:t>
            </a:r>
            <a:r>
              <a:rPr lang="en-US" sz="1800" dirty="0" smtClean="0">
                <a:latin typeface="Georgia" pitchFamily="18" charset="0"/>
              </a:rPr>
              <a:t> un </a:t>
            </a:r>
            <a:r>
              <a:rPr lang="en-US" sz="1800" dirty="0" err="1" smtClean="0">
                <a:latin typeface="Georgia" pitchFamily="18" charset="0"/>
              </a:rPr>
              <a:t>grafic</a:t>
            </a:r>
            <a:r>
              <a:rPr lang="en-US" sz="1800" dirty="0" smtClean="0">
                <a:latin typeface="Georgia" pitchFamily="18" charset="0"/>
              </a:rPr>
              <a:t> de </a:t>
            </a:r>
            <a:r>
              <a:rPr lang="en-US" sz="1800" dirty="0" err="1" smtClean="0">
                <a:latin typeface="Georgia" pitchFamily="18" charset="0"/>
              </a:rPr>
              <a:t>implementare</a:t>
            </a:r>
            <a:r>
              <a:rPr lang="en-US" sz="1800" dirty="0" smtClean="0">
                <a:latin typeface="Georgia" pitchFamily="18" charset="0"/>
              </a:rPr>
              <a:t> a </a:t>
            </a:r>
            <a:r>
              <a:rPr lang="en-US" sz="1800" dirty="0" err="1" smtClean="0">
                <a:latin typeface="Georgia" pitchFamily="18" charset="0"/>
              </a:rPr>
              <a:t>proiectului</a:t>
            </a:r>
            <a:r>
              <a:rPr lang="en-US" sz="1800" dirty="0" smtClean="0">
                <a:latin typeface="Georgia" pitchFamily="18" charset="0"/>
              </a:rPr>
              <a:t> relist, </a:t>
            </a:r>
            <a:r>
              <a:rPr lang="en-US" sz="1800" dirty="0" err="1" smtClean="0">
                <a:latin typeface="Georgia" pitchFamily="18" charset="0"/>
              </a:rPr>
              <a:t>corelat</a:t>
            </a:r>
            <a:r>
              <a:rPr lang="en-US" sz="1800" dirty="0" smtClean="0">
                <a:latin typeface="Georgia" pitchFamily="18" charset="0"/>
              </a:rPr>
              <a:t> cu </a:t>
            </a:r>
            <a:r>
              <a:rPr lang="en-US" sz="1800" dirty="0" err="1" smtClean="0">
                <a:latin typeface="Georgia" pitchFamily="18" charset="0"/>
              </a:rPr>
              <a:t>durata</a:t>
            </a:r>
            <a:r>
              <a:rPr lang="en-US" sz="1800" dirty="0" smtClean="0">
                <a:latin typeface="Georgia" pitchFamily="18" charset="0"/>
              </a:rPr>
              <a:t> </a:t>
            </a:r>
            <a:r>
              <a:rPr lang="en-US" sz="1800" dirty="0" err="1" smtClean="0">
                <a:latin typeface="Georgia" pitchFamily="18" charset="0"/>
              </a:rPr>
              <a:t>reala</a:t>
            </a:r>
            <a:r>
              <a:rPr lang="en-US" sz="1800" dirty="0" smtClean="0">
                <a:latin typeface="Georgia" pitchFamily="18" charset="0"/>
              </a:rPr>
              <a:t> a </a:t>
            </a:r>
            <a:r>
              <a:rPr lang="en-US" sz="1800" dirty="0" err="1" smtClean="0">
                <a:latin typeface="Georgia" pitchFamily="18" charset="0"/>
              </a:rPr>
              <a:t>etapelor</a:t>
            </a:r>
            <a:r>
              <a:rPr lang="en-US" sz="1800" dirty="0" smtClean="0">
                <a:latin typeface="Georgia" pitchFamily="18" charset="0"/>
              </a:rPr>
              <a:t> de </a:t>
            </a:r>
            <a:r>
              <a:rPr lang="en-US" sz="1800" dirty="0" err="1" smtClean="0">
                <a:latin typeface="Georgia" pitchFamily="18" charset="0"/>
              </a:rPr>
              <a:t>implementare</a:t>
            </a:r>
            <a:r>
              <a:rPr lang="en-US" sz="1800" dirty="0" smtClean="0">
                <a:latin typeface="Georgia" pitchFamily="18" charset="0"/>
              </a:rPr>
              <a:t> ale </a:t>
            </a:r>
            <a:r>
              <a:rPr lang="en-US" sz="1800" dirty="0" err="1" smtClean="0">
                <a:latin typeface="Georgia" pitchFamily="18" charset="0"/>
              </a:rPr>
              <a:t>proiectului</a:t>
            </a:r>
            <a:r>
              <a:rPr lang="en-US" sz="1800" dirty="0" smtClean="0">
                <a:latin typeface="Georgia" pitchFamily="18" charset="0"/>
              </a:rPr>
              <a:t>  </a:t>
            </a:r>
            <a:endParaRPr lang="en-US" sz="1800" dirty="0">
              <a:latin typeface="Georgia" pitchFamily="18" charset="0"/>
            </a:endParaRPr>
          </a:p>
        </p:txBody>
      </p:sp>
      <p:sp>
        <p:nvSpPr>
          <p:cNvPr id="5" name="Slide Number Placeholder 4"/>
          <p:cNvSpPr>
            <a:spLocks noGrp="1"/>
          </p:cNvSpPr>
          <p:nvPr>
            <p:ph type="sldNum" sz="quarter" idx="10"/>
          </p:nvPr>
        </p:nvSpPr>
        <p:spPr/>
        <p:txBody>
          <a:bodyPr/>
          <a:lstStyle/>
          <a:p>
            <a:pPr>
              <a:defRPr/>
            </a:pPr>
            <a:fld id="{C8B7E6F3-7843-4AE6-BD2A-C45CA149C7E3}" type="slidenum">
              <a:rPr lang="en-US" smtClean="0"/>
              <a:pPr>
                <a:defRPr/>
              </a:pPr>
              <a:t>9</a:t>
            </a:fld>
            <a:endParaRPr lang="en-US"/>
          </a:p>
        </p:txBody>
      </p:sp>
      <p:sp>
        <p:nvSpPr>
          <p:cNvPr id="6" name="Title 9"/>
          <p:cNvSpPr>
            <a:spLocks noGrp="1"/>
          </p:cNvSpPr>
          <p:nvPr>
            <p:ph type="title"/>
          </p:nvPr>
        </p:nvSpPr>
        <p:spPr>
          <a:xfrm>
            <a:off x="457200" y="274638"/>
            <a:ext cx="8229600" cy="1249362"/>
          </a:xfrm>
        </p:spPr>
        <p:txBody>
          <a:bodyPr/>
          <a:lstStyle/>
          <a:p>
            <a:pPr eaLnBrk="1" hangingPunct="1"/>
            <a:r>
              <a:rPr lang="en-US" sz="2800" b="1" kern="1200" dirty="0" err="1" smtClean="0">
                <a:solidFill>
                  <a:srgbClr val="000000"/>
                </a:solidFill>
                <a:latin typeface="Georgia" pitchFamily="18" charset="0"/>
                <a:ea typeface="+mn-ea"/>
                <a:cs typeface="+mn-cs"/>
              </a:rPr>
              <a:t>Recomandari</a:t>
            </a:r>
            <a:r>
              <a:rPr lang="en-US" sz="2800" b="1" kern="1200" dirty="0" smtClean="0">
                <a:solidFill>
                  <a:srgbClr val="000000"/>
                </a:solidFill>
                <a:latin typeface="Georgia" pitchFamily="18" charset="0"/>
                <a:ea typeface="+mn-ea"/>
                <a:cs typeface="+mn-cs"/>
              </a:rPr>
              <a:t> </a:t>
            </a:r>
            <a:r>
              <a:rPr lang="en-US" sz="2800" b="1" kern="1200" dirty="0" err="1" smtClean="0">
                <a:solidFill>
                  <a:srgbClr val="000000"/>
                </a:solidFill>
                <a:latin typeface="Georgia" pitchFamily="18" charset="0"/>
                <a:ea typeface="+mn-ea"/>
                <a:cs typeface="+mn-cs"/>
              </a:rPr>
              <a:t>adresate</a:t>
            </a:r>
            <a:r>
              <a:rPr lang="en-US" sz="2800" b="1" kern="1200" dirty="0" smtClean="0">
                <a:solidFill>
                  <a:srgbClr val="000000"/>
                </a:solidFill>
                <a:latin typeface="Georgia" pitchFamily="18" charset="0"/>
                <a:ea typeface="+mn-ea"/>
                <a:cs typeface="+mn-cs"/>
              </a:rPr>
              <a:t> </a:t>
            </a:r>
            <a:r>
              <a:rPr lang="en-US" sz="2800" b="1" kern="1200" dirty="0" err="1" smtClean="0">
                <a:solidFill>
                  <a:srgbClr val="000000"/>
                </a:solidFill>
                <a:latin typeface="Georgia" pitchFamily="18" charset="0"/>
                <a:ea typeface="+mn-ea"/>
                <a:cs typeface="+mn-cs"/>
              </a:rPr>
              <a:t>beneficiarilor</a:t>
            </a:r>
            <a:r>
              <a:rPr lang="en-US" sz="2800" b="1" kern="1200" dirty="0" smtClean="0">
                <a:solidFill>
                  <a:srgbClr val="000000"/>
                </a:solidFill>
                <a:latin typeface="Georgia" pitchFamily="18" charset="0"/>
                <a:ea typeface="+mn-ea"/>
                <a:cs typeface="+mn-cs"/>
              </a:rPr>
              <a:t> </a:t>
            </a:r>
            <a:r>
              <a:rPr lang="en-US" sz="2800" b="1" kern="1200" dirty="0" err="1" smtClean="0">
                <a:solidFill>
                  <a:srgbClr val="000000"/>
                </a:solidFill>
                <a:latin typeface="Georgia" pitchFamily="18" charset="0"/>
                <a:ea typeface="+mn-ea"/>
                <a:cs typeface="+mn-cs"/>
              </a:rPr>
              <a:t>pentru</a:t>
            </a:r>
            <a:r>
              <a:rPr lang="en-US" sz="2800" b="1" kern="1200" dirty="0" smtClean="0">
                <a:solidFill>
                  <a:srgbClr val="000000"/>
                </a:solidFill>
                <a:latin typeface="Georgia" pitchFamily="18" charset="0"/>
                <a:ea typeface="+mn-ea"/>
                <a:cs typeface="+mn-cs"/>
              </a:rPr>
              <a:t> </a:t>
            </a:r>
            <a:r>
              <a:rPr lang="en-US" sz="2800" b="1" kern="1200" dirty="0" err="1" smtClean="0">
                <a:solidFill>
                  <a:srgbClr val="000000"/>
                </a:solidFill>
                <a:latin typeface="Georgia" pitchFamily="18" charset="0"/>
                <a:ea typeface="+mn-ea"/>
                <a:cs typeface="+mn-cs"/>
              </a:rPr>
              <a:t>implementarea</a:t>
            </a:r>
            <a:r>
              <a:rPr lang="en-US" sz="2800" b="1" kern="1200" dirty="0" smtClean="0">
                <a:solidFill>
                  <a:srgbClr val="000000"/>
                </a:solidFill>
                <a:latin typeface="Georgia" pitchFamily="18" charset="0"/>
                <a:ea typeface="+mn-ea"/>
                <a:cs typeface="+mn-cs"/>
              </a:rPr>
              <a:t> </a:t>
            </a:r>
            <a:r>
              <a:rPr lang="en-US" sz="2800" b="1" kern="1200" dirty="0" err="1" smtClean="0">
                <a:solidFill>
                  <a:srgbClr val="000000"/>
                </a:solidFill>
                <a:latin typeface="Georgia" pitchFamily="18" charset="0"/>
                <a:ea typeface="+mn-ea"/>
                <a:cs typeface="+mn-cs"/>
              </a:rPr>
              <a:t>proiectelor</a:t>
            </a:r>
            <a:r>
              <a:rPr lang="en-US" sz="2800" b="1" kern="1200" dirty="0" smtClean="0">
                <a:solidFill>
                  <a:srgbClr val="000000"/>
                </a:solidFill>
                <a:latin typeface="Georgia" pitchFamily="18" charset="0"/>
                <a:ea typeface="+mn-ea"/>
                <a:cs typeface="+mn-cs"/>
              </a:rPr>
              <a:t> cu </a:t>
            </a:r>
            <a:r>
              <a:rPr lang="en-US" sz="2800" b="1" kern="1200" dirty="0" err="1" smtClean="0">
                <a:solidFill>
                  <a:srgbClr val="000000"/>
                </a:solidFill>
                <a:latin typeface="Georgia" pitchFamily="18" charset="0"/>
                <a:ea typeface="+mn-ea"/>
                <a:cs typeface="+mn-cs"/>
              </a:rPr>
              <a:t>fonduri</a:t>
            </a:r>
            <a:r>
              <a:rPr lang="en-US" sz="2800" b="1" kern="1200" dirty="0" smtClean="0">
                <a:solidFill>
                  <a:srgbClr val="000000"/>
                </a:solidFill>
                <a:latin typeface="Georgia" pitchFamily="18" charset="0"/>
                <a:ea typeface="+mn-ea"/>
                <a:cs typeface="+mn-cs"/>
              </a:rPr>
              <a:t> UE (1)</a:t>
            </a:r>
          </a:p>
        </p:txBody>
      </p:sp>
    </p:spTree>
    <p:extLst>
      <p:ext uri="{BB962C8B-B14F-4D97-AF65-F5344CB8AC3E}">
        <p14:creationId xmlns="" xmlns:p14="http://schemas.microsoft.com/office/powerpoint/2010/main" val="1204480855"/>
      </p:ext>
    </p:extLst>
  </p:cSld>
  <p:clrMapOvr>
    <a:masterClrMapping/>
  </p:clrMapOvr>
</p:sld>
</file>

<file path=ppt/theme/theme1.xml><?xml version="1.0" encoding="utf-8"?>
<a:theme xmlns:a="http://schemas.openxmlformats.org/drawingml/2006/main" name="1_Office Theme">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2229</TotalTime>
  <Words>1184</Words>
  <Application>Microsoft Office PowerPoint</Application>
  <PresentationFormat>On-screen Show (4:3)</PresentationFormat>
  <Paragraphs>133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1_Office Theme</vt:lpstr>
      <vt:lpstr>Slide 1</vt:lpstr>
      <vt:lpstr>Fonduri europene alocate Romaniei</vt:lpstr>
      <vt:lpstr>Slide 3</vt:lpstr>
      <vt:lpstr>Slide 4</vt:lpstr>
      <vt:lpstr>CEC Bank – implicata in sustinerea proiectelor cu componenta europeana nerambursabila</vt:lpstr>
      <vt:lpstr>Slide 6</vt:lpstr>
      <vt:lpstr>Slide 7</vt:lpstr>
      <vt:lpstr>Slide 8</vt:lpstr>
      <vt:lpstr>Recomandari adresate beneficiarilor pentru implementarea proiectelor cu fonduri UE (1)</vt:lpstr>
      <vt:lpstr>Recomandari adresate beneficiarilor pentru implementarea proiectelor cu fonduri UE (2)</vt:lpstr>
      <vt:lpstr>CEC Bank – sustine IMM-urile</vt:lpstr>
      <vt:lpstr>Finantare pentru IMM-uri din programe externe </vt:lpstr>
      <vt:lpstr>Finantare pentru IMM-uri din programe externe </vt:lpstr>
      <vt:lpstr>Slide 14</vt:lpstr>
      <vt:lpstr>Slide 15</vt:lpstr>
      <vt:lpstr>Slide 16</vt:lpstr>
    </vt:vector>
  </TitlesOfParts>
  <Company>Casa de Economii si Consemnatiuni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Ioana Bortolini</dc:creator>
  <cp:lastModifiedBy>dana.stroescu</cp:lastModifiedBy>
  <cp:revision>367</cp:revision>
  <cp:lastPrinted>2015-02-24T10:47:31Z</cp:lastPrinted>
  <dcterms:created xsi:type="dcterms:W3CDTF">2014-02-26T13:07:07Z</dcterms:created>
  <dcterms:modified xsi:type="dcterms:W3CDTF">2015-05-28T08:16:12Z</dcterms:modified>
</cp:coreProperties>
</file>